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5"/>
  </p:notesMasterIdLst>
  <p:sldIdLst>
    <p:sldId id="356" r:id="rId4"/>
    <p:sldId id="348" r:id="rId5"/>
    <p:sldId id="373" r:id="rId6"/>
    <p:sldId id="559" r:id="rId7"/>
    <p:sldId id="553" r:id="rId8"/>
    <p:sldId id="547" r:id="rId9"/>
    <p:sldId id="548" r:id="rId10"/>
    <p:sldId id="549" r:id="rId11"/>
    <p:sldId id="550" r:id="rId12"/>
    <p:sldId id="551" r:id="rId13"/>
    <p:sldId id="552" r:id="rId14"/>
    <p:sldId id="561" r:id="rId15"/>
    <p:sldId id="554" r:id="rId16"/>
    <p:sldId id="558" r:id="rId17"/>
    <p:sldId id="372" r:id="rId18"/>
    <p:sldId id="555" r:id="rId19"/>
    <p:sldId id="556" r:id="rId20"/>
    <p:sldId id="557" r:id="rId21"/>
    <p:sldId id="560" r:id="rId22"/>
    <p:sldId id="509" r:id="rId23"/>
    <p:sldId id="510" r:id="rId24"/>
    <p:sldId id="511" r:id="rId25"/>
    <p:sldId id="512" r:id="rId26"/>
    <p:sldId id="546" r:id="rId27"/>
    <p:sldId id="513" r:id="rId28"/>
    <p:sldId id="514" r:id="rId29"/>
    <p:sldId id="541" r:id="rId30"/>
    <p:sldId id="380" r:id="rId31"/>
    <p:sldId id="515" r:id="rId32"/>
    <p:sldId id="542" r:id="rId33"/>
    <p:sldId id="516" r:id="rId34"/>
    <p:sldId id="517" r:id="rId35"/>
    <p:sldId id="518" r:id="rId36"/>
    <p:sldId id="543" r:id="rId37"/>
    <p:sldId id="519" r:id="rId38"/>
    <p:sldId id="520" r:id="rId39"/>
    <p:sldId id="521" r:id="rId40"/>
    <p:sldId id="544" r:id="rId41"/>
    <p:sldId id="522" r:id="rId42"/>
    <p:sldId id="523" r:id="rId43"/>
    <p:sldId id="524" r:id="rId44"/>
    <p:sldId id="525" r:id="rId45"/>
    <p:sldId id="385" r:id="rId46"/>
    <p:sldId id="526" r:id="rId47"/>
    <p:sldId id="527" r:id="rId48"/>
    <p:sldId id="528" r:id="rId49"/>
    <p:sldId id="529" r:id="rId50"/>
    <p:sldId id="530" r:id="rId51"/>
    <p:sldId id="531" r:id="rId52"/>
    <p:sldId id="532" r:id="rId53"/>
    <p:sldId id="391" r:id="rId54"/>
    <p:sldId id="390" r:id="rId55"/>
    <p:sldId id="533" r:id="rId56"/>
    <p:sldId id="534" r:id="rId57"/>
    <p:sldId id="535" r:id="rId58"/>
    <p:sldId id="536" r:id="rId59"/>
    <p:sldId id="537" r:id="rId60"/>
    <p:sldId id="538" r:id="rId61"/>
    <p:sldId id="539" r:id="rId62"/>
    <p:sldId id="545" r:id="rId63"/>
    <p:sldId id="54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995"/>
    <a:srgbClr val="7CAED5"/>
    <a:srgbClr val="63D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7349" autoAdjust="0"/>
  </p:normalViewPr>
  <p:slideViewPr>
    <p:cSldViewPr snapToGrid="0" showGuides="1">
      <p:cViewPr varScale="1">
        <p:scale>
          <a:sx n="102" d="100"/>
          <a:sy n="102" d="100"/>
        </p:scale>
        <p:origin x="954" y="108"/>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E8D5B-B7F1-4DE2-A13E-DB165C67E05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09B13DB-FB99-4721-9238-13C5DCB96EAE}">
      <dgm:prSet custT="1"/>
      <dgm:spPr>
        <a:solidFill>
          <a:schemeClr val="tx1">
            <a:lumMod val="85000"/>
            <a:lumOff val="15000"/>
          </a:schemeClr>
        </a:solidFill>
      </dgm:spPr>
      <dgm:t>
        <a:bodyPr/>
        <a:lstStyle/>
        <a:p>
          <a:r>
            <a:rPr lang="es-MX" sz="1200" dirty="0"/>
            <a:t>En la primera línea creamos una instancia de </a:t>
          </a:r>
          <a:r>
            <a:rPr lang="es-MX" sz="1200" dirty="0" err="1"/>
            <a:t>Tk</a:t>
          </a:r>
          <a:r>
            <a:rPr lang="es-MX" sz="1200" dirty="0"/>
            <a:t>, que se ocupa de crear la ventana principal y de iniciar internamente un intérprete de </a:t>
          </a:r>
          <a:r>
            <a:rPr lang="es-MX" sz="1200" dirty="0" err="1"/>
            <a:t>Tcl</a:t>
          </a:r>
          <a:r>
            <a:rPr lang="es-MX" sz="1200" dirty="0"/>
            <a:t> y </a:t>
          </a:r>
          <a:r>
            <a:rPr lang="es-MX" sz="1200" dirty="0" err="1"/>
            <a:t>Tk</a:t>
          </a:r>
          <a:r>
            <a:rPr lang="es-MX" sz="1200" dirty="0"/>
            <a:t>, cosa que explica el nombre de la clase. En efecto, sería más claro si el nombre fuese </a:t>
          </a:r>
          <a:r>
            <a:rPr lang="es-MX" sz="1200" dirty="0" err="1"/>
            <a:t>tk.MainWindow</a:t>
          </a:r>
          <a:r>
            <a:rPr lang="es-MX" sz="1200" dirty="0"/>
            <a:t> o similar. Con propósitos didácticos hemos llamado ventana a la instancia en cuestión, pero la convención que habitúan seguir los programadores de </a:t>
          </a:r>
          <a:r>
            <a:rPr lang="es-MX" sz="1200" dirty="0" err="1"/>
            <a:t>Tk</a:t>
          </a:r>
          <a:r>
            <a:rPr lang="es-MX" sz="1200" dirty="0"/>
            <a:t> es nombrarla </a:t>
          </a:r>
          <a:r>
            <a:rPr lang="es-MX" sz="1200" dirty="0" err="1"/>
            <a:t>root</a:t>
          </a:r>
          <a:r>
            <a:rPr lang="es-MX" sz="1200" dirty="0"/>
            <a:t> (raíz, pues es el objeto del cual nacerá el resto de la interfaz).</a:t>
          </a:r>
          <a:endParaRPr lang="en-US" sz="1200" dirty="0"/>
        </a:p>
      </dgm:t>
    </dgm:pt>
    <dgm:pt modelId="{B42037D0-78E9-4B07-8710-AAE83F83FDC3}" type="parTrans" cxnId="{A1194A83-2A16-4760-8E79-5B6CA779290C}">
      <dgm:prSet/>
      <dgm:spPr/>
      <dgm:t>
        <a:bodyPr/>
        <a:lstStyle/>
        <a:p>
          <a:endParaRPr lang="en-US"/>
        </a:p>
      </dgm:t>
    </dgm:pt>
    <dgm:pt modelId="{FB1434E1-0B82-4C0F-AE3A-B4F84B955F92}" type="sibTrans" cxnId="{A1194A83-2A16-4760-8E79-5B6CA779290C}">
      <dgm:prSet/>
      <dgm:spPr/>
      <dgm:t>
        <a:bodyPr/>
        <a:lstStyle/>
        <a:p>
          <a:endParaRPr lang="en-US"/>
        </a:p>
      </dgm:t>
    </dgm:pt>
    <dgm:pt modelId="{DE8EF448-AAD2-4101-8CCA-F0C4112EC347}">
      <dgm:prSet custT="1"/>
      <dgm:spPr>
        <a:solidFill>
          <a:schemeClr val="tx1">
            <a:lumMod val="85000"/>
            <a:lumOff val="15000"/>
          </a:schemeClr>
        </a:solidFill>
      </dgm:spPr>
      <dgm:t>
        <a:bodyPr/>
        <a:lstStyle/>
        <a:p>
          <a:r>
            <a:rPr lang="es-MX" sz="1200" dirty="0"/>
            <a:t>La segunda línea ejecuta el método </a:t>
          </a:r>
          <a:r>
            <a:rPr lang="es-MX" sz="1200" dirty="0" err="1"/>
            <a:t>mainloop</a:t>
          </a:r>
          <a:r>
            <a:rPr lang="es-MX" sz="1200" dirty="0"/>
            <a:t>(), que es el bucle principal del programa. Todas las aplicaciones de escritorio (en </a:t>
          </a:r>
          <a:r>
            <a:rPr lang="es-MX" sz="1200" dirty="0" err="1"/>
            <a:t>Tk</a:t>
          </a:r>
          <a:r>
            <a:rPr lang="es-MX" sz="1200" dirty="0"/>
            <a:t> o en cualquier otra herramienta afín) trabajan con un bucle principal que se ocupa de gestionar los eventos de la interfaz gráfica. El bucle principal se está ejecutando constantemente (pues, justamente, es un bucle) y una de sus tareas principales es «dibujar» la ventana en la pantalla, por lo cual el método </a:t>
          </a:r>
          <a:r>
            <a:rPr lang="es-MX" sz="1200" dirty="0" err="1"/>
            <a:t>mainloop</a:t>
          </a:r>
          <a:r>
            <a:rPr lang="es-MX" sz="1200" dirty="0"/>
            <a:t>() solo finaliza cuando se cierra la última ventana de nuestra aplicación. Este es un dato importante a tener en cuanta siempre que atinemos a ubicar código debajo de la llamada al </a:t>
          </a:r>
          <a:r>
            <a:rPr lang="es-MX" sz="1200" dirty="0" err="1"/>
            <a:t>mainloop</a:t>
          </a:r>
          <a:r>
            <a:rPr lang="es-MX" sz="1200" dirty="0"/>
            <a:t>(). Por lo general, </a:t>
          </a:r>
          <a:r>
            <a:rPr lang="es-MX" sz="1200" dirty="0" err="1"/>
            <a:t>ventana.mainloop</a:t>
          </a:r>
          <a:r>
            <a:rPr lang="es-MX" sz="1200" dirty="0"/>
            <a:t>() será la última línea de nuestro código. Ahora vamos a dar un título y un tamaño a la ventana, vía los métodos </a:t>
          </a:r>
          <a:r>
            <a:rPr lang="es-MX" sz="1200" dirty="0" err="1"/>
            <a:t>title</a:t>
          </a:r>
          <a:r>
            <a:rPr lang="es-MX" sz="1200" dirty="0"/>
            <a:t>() y </a:t>
          </a:r>
          <a:r>
            <a:rPr lang="es-MX" sz="1200" dirty="0" err="1"/>
            <a:t>config</a:t>
          </a:r>
          <a:r>
            <a:rPr lang="es-MX" sz="1200" dirty="0"/>
            <a:t>().</a:t>
          </a:r>
          <a:endParaRPr lang="en-US" sz="1200" dirty="0"/>
        </a:p>
      </dgm:t>
    </dgm:pt>
    <dgm:pt modelId="{B1217679-9CA9-4799-B84C-69AA23ED9D27}" type="parTrans" cxnId="{6B4A6F40-C606-4000-8FAD-293AAA969BFC}">
      <dgm:prSet/>
      <dgm:spPr/>
      <dgm:t>
        <a:bodyPr/>
        <a:lstStyle/>
        <a:p>
          <a:endParaRPr lang="en-US"/>
        </a:p>
      </dgm:t>
    </dgm:pt>
    <dgm:pt modelId="{BBAFAEDB-D0A6-4AC5-9A81-2CFE3D6AFDB6}" type="sibTrans" cxnId="{6B4A6F40-C606-4000-8FAD-293AAA969BFC}">
      <dgm:prSet/>
      <dgm:spPr/>
      <dgm:t>
        <a:bodyPr/>
        <a:lstStyle/>
        <a:p>
          <a:endParaRPr lang="en-US"/>
        </a:p>
      </dgm:t>
    </dgm:pt>
    <dgm:pt modelId="{EA1755BE-B14E-43E8-937D-B9D282B81871}" type="pres">
      <dgm:prSet presAssocID="{9CBE8D5B-B7F1-4DE2-A13E-DB165C67E05A}" presName="Name0" presStyleCnt="0">
        <dgm:presLayoutVars>
          <dgm:dir/>
          <dgm:resizeHandles val="exact"/>
        </dgm:presLayoutVars>
      </dgm:prSet>
      <dgm:spPr/>
    </dgm:pt>
    <dgm:pt modelId="{A4035655-7526-450A-9BC6-F116809F2F79}" type="pres">
      <dgm:prSet presAssocID="{409B13DB-FB99-4721-9238-13C5DCB96EAE}" presName="node" presStyleLbl="node1" presStyleIdx="0" presStyleCnt="2" custScaleX="230997">
        <dgm:presLayoutVars>
          <dgm:bulletEnabled val="1"/>
        </dgm:presLayoutVars>
      </dgm:prSet>
      <dgm:spPr/>
    </dgm:pt>
    <dgm:pt modelId="{C19DB214-AAA0-4DF3-AA09-756CE48B4E09}" type="pres">
      <dgm:prSet presAssocID="{FB1434E1-0B82-4C0F-AE3A-B4F84B955F92}" presName="sibTrans" presStyleLbl="sibTrans2D1" presStyleIdx="0" presStyleCnt="1"/>
      <dgm:spPr/>
    </dgm:pt>
    <dgm:pt modelId="{413B9A5F-698E-4A70-80E4-6A9ACE23B2D6}" type="pres">
      <dgm:prSet presAssocID="{FB1434E1-0B82-4C0F-AE3A-B4F84B955F92}" presName="connectorText" presStyleLbl="sibTrans2D1" presStyleIdx="0" presStyleCnt="1"/>
      <dgm:spPr/>
    </dgm:pt>
    <dgm:pt modelId="{875200D1-A7F5-4671-B69B-E2AD3B224819}" type="pres">
      <dgm:prSet presAssocID="{DE8EF448-AAD2-4101-8CCA-F0C4112EC347}" presName="node" presStyleLbl="node1" presStyleIdx="1" presStyleCnt="2" custScaleX="251520">
        <dgm:presLayoutVars>
          <dgm:bulletEnabled val="1"/>
        </dgm:presLayoutVars>
      </dgm:prSet>
      <dgm:spPr/>
    </dgm:pt>
  </dgm:ptLst>
  <dgm:cxnLst>
    <dgm:cxn modelId="{6B4A6F40-C606-4000-8FAD-293AAA969BFC}" srcId="{9CBE8D5B-B7F1-4DE2-A13E-DB165C67E05A}" destId="{DE8EF448-AAD2-4101-8CCA-F0C4112EC347}" srcOrd="1" destOrd="0" parTransId="{B1217679-9CA9-4799-B84C-69AA23ED9D27}" sibTransId="{BBAFAEDB-D0A6-4AC5-9A81-2CFE3D6AFDB6}"/>
    <dgm:cxn modelId="{BD730A4B-7029-43E0-8D16-567AD23F04C9}" type="presOf" srcId="{FB1434E1-0B82-4C0F-AE3A-B4F84B955F92}" destId="{413B9A5F-698E-4A70-80E4-6A9ACE23B2D6}" srcOrd="1" destOrd="0" presId="urn:microsoft.com/office/officeart/2005/8/layout/process1"/>
    <dgm:cxn modelId="{A1194A83-2A16-4760-8E79-5B6CA779290C}" srcId="{9CBE8D5B-B7F1-4DE2-A13E-DB165C67E05A}" destId="{409B13DB-FB99-4721-9238-13C5DCB96EAE}" srcOrd="0" destOrd="0" parTransId="{B42037D0-78E9-4B07-8710-AAE83F83FDC3}" sibTransId="{FB1434E1-0B82-4C0F-AE3A-B4F84B955F92}"/>
    <dgm:cxn modelId="{2A85C39F-8846-4F7A-81EC-C24D80D9D511}" type="presOf" srcId="{DE8EF448-AAD2-4101-8CCA-F0C4112EC347}" destId="{875200D1-A7F5-4671-B69B-E2AD3B224819}" srcOrd="0" destOrd="0" presId="urn:microsoft.com/office/officeart/2005/8/layout/process1"/>
    <dgm:cxn modelId="{79C33CAF-83A6-4FBE-A887-335E6B4992E5}" type="presOf" srcId="{9CBE8D5B-B7F1-4DE2-A13E-DB165C67E05A}" destId="{EA1755BE-B14E-43E8-937D-B9D282B81871}" srcOrd="0" destOrd="0" presId="urn:microsoft.com/office/officeart/2005/8/layout/process1"/>
    <dgm:cxn modelId="{265856E9-C6FA-440F-9719-55343B3FB722}" type="presOf" srcId="{409B13DB-FB99-4721-9238-13C5DCB96EAE}" destId="{A4035655-7526-450A-9BC6-F116809F2F79}" srcOrd="0" destOrd="0" presId="urn:microsoft.com/office/officeart/2005/8/layout/process1"/>
    <dgm:cxn modelId="{E5C29CFD-E6B6-4323-8752-12860907EE1E}" type="presOf" srcId="{FB1434E1-0B82-4C0F-AE3A-B4F84B955F92}" destId="{C19DB214-AAA0-4DF3-AA09-756CE48B4E09}" srcOrd="0" destOrd="0" presId="urn:microsoft.com/office/officeart/2005/8/layout/process1"/>
    <dgm:cxn modelId="{473541B4-E42B-4B16-A4E8-2FDE8992B861}" type="presParOf" srcId="{EA1755BE-B14E-43E8-937D-B9D282B81871}" destId="{A4035655-7526-450A-9BC6-F116809F2F79}" srcOrd="0" destOrd="0" presId="urn:microsoft.com/office/officeart/2005/8/layout/process1"/>
    <dgm:cxn modelId="{474C1031-E5E5-42F9-A4E0-60CEF7671B8B}" type="presParOf" srcId="{EA1755BE-B14E-43E8-937D-B9D282B81871}" destId="{C19DB214-AAA0-4DF3-AA09-756CE48B4E09}" srcOrd="1" destOrd="0" presId="urn:microsoft.com/office/officeart/2005/8/layout/process1"/>
    <dgm:cxn modelId="{19AE3026-4D8F-4CC1-8B58-F1C47C0DF75A}" type="presParOf" srcId="{C19DB214-AAA0-4DF3-AA09-756CE48B4E09}" destId="{413B9A5F-698E-4A70-80E4-6A9ACE23B2D6}" srcOrd="0" destOrd="0" presId="urn:microsoft.com/office/officeart/2005/8/layout/process1"/>
    <dgm:cxn modelId="{FF85AE39-3DEC-4C91-8A52-45308B98C291}" type="presParOf" srcId="{EA1755BE-B14E-43E8-937D-B9D282B81871}" destId="{875200D1-A7F5-4671-B69B-E2AD3B224819}" srcOrd="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35655-7526-450A-9BC6-F116809F2F79}">
      <dsp:nvSpPr>
        <dsp:cNvPr id="0" name=""/>
        <dsp:cNvSpPr/>
      </dsp:nvSpPr>
      <dsp:spPr>
        <a:xfrm>
          <a:off x="7601" y="335970"/>
          <a:ext cx="3162250" cy="328369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En la primera línea creamos una instancia de </a:t>
          </a:r>
          <a:r>
            <a:rPr lang="es-MX" sz="1200" kern="1200" dirty="0" err="1"/>
            <a:t>Tk</a:t>
          </a:r>
          <a:r>
            <a:rPr lang="es-MX" sz="1200" kern="1200" dirty="0"/>
            <a:t>, que se ocupa de crear la ventana principal y de iniciar internamente un intérprete de </a:t>
          </a:r>
          <a:r>
            <a:rPr lang="es-MX" sz="1200" kern="1200" dirty="0" err="1"/>
            <a:t>Tcl</a:t>
          </a:r>
          <a:r>
            <a:rPr lang="es-MX" sz="1200" kern="1200" dirty="0"/>
            <a:t> y </a:t>
          </a:r>
          <a:r>
            <a:rPr lang="es-MX" sz="1200" kern="1200" dirty="0" err="1"/>
            <a:t>Tk</a:t>
          </a:r>
          <a:r>
            <a:rPr lang="es-MX" sz="1200" kern="1200" dirty="0"/>
            <a:t>, cosa que explica el nombre de la clase. En efecto, sería más claro si el nombre fuese </a:t>
          </a:r>
          <a:r>
            <a:rPr lang="es-MX" sz="1200" kern="1200" dirty="0" err="1"/>
            <a:t>tk.MainWindow</a:t>
          </a:r>
          <a:r>
            <a:rPr lang="es-MX" sz="1200" kern="1200" dirty="0"/>
            <a:t> o similar. Con propósitos didácticos hemos llamado ventana a la instancia en cuestión, pero la convención que habitúan seguir los programadores de </a:t>
          </a:r>
          <a:r>
            <a:rPr lang="es-MX" sz="1200" kern="1200" dirty="0" err="1"/>
            <a:t>Tk</a:t>
          </a:r>
          <a:r>
            <a:rPr lang="es-MX" sz="1200" kern="1200" dirty="0"/>
            <a:t> es nombrarla </a:t>
          </a:r>
          <a:r>
            <a:rPr lang="es-MX" sz="1200" kern="1200" dirty="0" err="1"/>
            <a:t>root</a:t>
          </a:r>
          <a:r>
            <a:rPr lang="es-MX" sz="1200" kern="1200" dirty="0"/>
            <a:t> (raíz, pues es el objeto del cual nacerá el resto de la interfaz).</a:t>
          </a:r>
          <a:endParaRPr lang="en-US" sz="1200" kern="1200" dirty="0"/>
        </a:p>
      </dsp:txBody>
      <dsp:txXfrm>
        <a:off x="100220" y="428589"/>
        <a:ext cx="2977012" cy="3098456"/>
      </dsp:txXfrm>
    </dsp:sp>
    <dsp:sp modelId="{C19DB214-AAA0-4DF3-AA09-756CE48B4E09}">
      <dsp:nvSpPr>
        <dsp:cNvPr id="0" name=""/>
        <dsp:cNvSpPr/>
      </dsp:nvSpPr>
      <dsp:spPr>
        <a:xfrm>
          <a:off x="3306748" y="1808066"/>
          <a:ext cx="290218" cy="339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306748" y="1875966"/>
        <a:ext cx="203153" cy="203701"/>
      </dsp:txXfrm>
    </dsp:sp>
    <dsp:sp modelId="{875200D1-A7F5-4671-B69B-E2AD3B224819}">
      <dsp:nvSpPr>
        <dsp:cNvPr id="0" name=""/>
        <dsp:cNvSpPr/>
      </dsp:nvSpPr>
      <dsp:spPr>
        <a:xfrm>
          <a:off x="3717435" y="335970"/>
          <a:ext cx="3443201" cy="328369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La segunda línea ejecuta el método </a:t>
          </a:r>
          <a:r>
            <a:rPr lang="es-MX" sz="1200" kern="1200" dirty="0" err="1"/>
            <a:t>mainloop</a:t>
          </a:r>
          <a:r>
            <a:rPr lang="es-MX" sz="1200" kern="1200" dirty="0"/>
            <a:t>(), que es el bucle principal del programa. Todas las aplicaciones de escritorio (en </a:t>
          </a:r>
          <a:r>
            <a:rPr lang="es-MX" sz="1200" kern="1200" dirty="0" err="1"/>
            <a:t>Tk</a:t>
          </a:r>
          <a:r>
            <a:rPr lang="es-MX" sz="1200" kern="1200" dirty="0"/>
            <a:t> o en cualquier otra herramienta afín) trabajan con un bucle principal que se ocupa de gestionar los eventos de la interfaz gráfica. El bucle principal se está ejecutando constantemente (pues, justamente, es un bucle) y una de sus tareas principales es «dibujar» la ventana en la pantalla, por lo cual el método </a:t>
          </a:r>
          <a:r>
            <a:rPr lang="es-MX" sz="1200" kern="1200" dirty="0" err="1"/>
            <a:t>mainloop</a:t>
          </a:r>
          <a:r>
            <a:rPr lang="es-MX" sz="1200" kern="1200" dirty="0"/>
            <a:t>() solo finaliza cuando se cierra la última ventana de nuestra aplicación. Este es un dato importante a tener en cuanta siempre que atinemos a ubicar código debajo de la llamada al </a:t>
          </a:r>
          <a:r>
            <a:rPr lang="es-MX" sz="1200" kern="1200" dirty="0" err="1"/>
            <a:t>mainloop</a:t>
          </a:r>
          <a:r>
            <a:rPr lang="es-MX" sz="1200" kern="1200" dirty="0"/>
            <a:t>(). Por lo general, </a:t>
          </a:r>
          <a:r>
            <a:rPr lang="es-MX" sz="1200" kern="1200" dirty="0" err="1"/>
            <a:t>ventana.mainloop</a:t>
          </a:r>
          <a:r>
            <a:rPr lang="es-MX" sz="1200" kern="1200" dirty="0"/>
            <a:t>() será la última línea de nuestro código. Ahora vamos a dar un título y un tamaño a la ventana, vía los métodos </a:t>
          </a:r>
          <a:r>
            <a:rPr lang="es-MX" sz="1200" kern="1200" dirty="0" err="1"/>
            <a:t>title</a:t>
          </a:r>
          <a:r>
            <a:rPr lang="es-MX" sz="1200" kern="1200" dirty="0"/>
            <a:t>() y </a:t>
          </a:r>
          <a:r>
            <a:rPr lang="es-MX" sz="1200" kern="1200" dirty="0" err="1"/>
            <a:t>config</a:t>
          </a:r>
          <a:r>
            <a:rPr lang="es-MX" sz="1200" kern="1200" dirty="0"/>
            <a:t>().</a:t>
          </a:r>
          <a:endParaRPr lang="en-US" sz="1200" kern="1200" dirty="0"/>
        </a:p>
      </dsp:txBody>
      <dsp:txXfrm>
        <a:off x="3813611" y="432146"/>
        <a:ext cx="3250849" cy="30913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301257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16530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969219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F5FFA75-247A-4C8C-99A7-8FA7026719CF}"/>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8E7EEE-5767-4D24-A28E-7A274AF0833D}"/>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241B93-F28E-4606-BBD4-AC939342005F}"/>
              </a:ext>
            </a:extLst>
          </p:cNvPr>
          <p:cNvGrpSpPr/>
          <p:nvPr userDrawn="1"/>
        </p:nvGrpSpPr>
        <p:grpSpPr>
          <a:xfrm>
            <a:off x="8295412" y="1658804"/>
            <a:ext cx="3174949" cy="4282922"/>
            <a:chOff x="5745956" y="3501865"/>
            <a:chExt cx="2146216" cy="2895189"/>
          </a:xfrm>
        </p:grpSpPr>
        <p:sp>
          <p:nvSpPr>
            <p:cNvPr id="3" name="Freeform: Shape 2">
              <a:extLst>
                <a:ext uri="{FF2B5EF4-FFF2-40B4-BE49-F238E27FC236}">
                  <a16:creationId xmlns:a16="http://schemas.microsoft.com/office/drawing/2014/main" id="{4D5FEAD8-CCC8-4927-9D00-F13C672A0888}"/>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410C0D4-0751-4396-AC4D-8AA62394539D}"/>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B7F163A-D0A2-4263-BD43-507FBE27081D}"/>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906E010-95BC-405B-A541-6121D952C17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DEF5EB-BA10-4B7D-A44B-0133ED1CF242}"/>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A51BDC-88C3-445B-9C4C-1FEB7CAC7E9E}"/>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F4B3BD2-D148-4C5F-BC4B-7DC5CEAD0464}"/>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10" name="Group 9">
              <a:extLst>
                <a:ext uri="{FF2B5EF4-FFF2-40B4-BE49-F238E27FC236}">
                  <a16:creationId xmlns:a16="http://schemas.microsoft.com/office/drawing/2014/main" id="{2438DEFB-93C7-4417-B27A-E84ED16848D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8AEC7DDB-BF36-4D8E-9784-41D44C809CAD}"/>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8151709-F242-456E-96D1-B0235A67701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80420992-F47F-4217-A43D-619E55FB4C8A}"/>
              </a:ext>
            </a:extLst>
          </p:cNvPr>
          <p:cNvGrpSpPr/>
          <p:nvPr userDrawn="1"/>
        </p:nvGrpSpPr>
        <p:grpSpPr>
          <a:xfrm>
            <a:off x="6823319" y="3202196"/>
            <a:ext cx="1656867" cy="2912686"/>
            <a:chOff x="7182034" y="5192864"/>
            <a:chExt cx="825553" cy="1451279"/>
          </a:xfrm>
        </p:grpSpPr>
        <p:grpSp>
          <p:nvGrpSpPr>
            <p:cNvPr id="14" name="Group 3">
              <a:extLst>
                <a:ext uri="{FF2B5EF4-FFF2-40B4-BE49-F238E27FC236}">
                  <a16:creationId xmlns:a16="http://schemas.microsoft.com/office/drawing/2014/main" id="{EA578C17-35B1-48E6-B296-61B28F520150}"/>
                </a:ext>
              </a:extLst>
            </p:cNvPr>
            <p:cNvGrpSpPr/>
            <p:nvPr/>
          </p:nvGrpSpPr>
          <p:grpSpPr>
            <a:xfrm>
              <a:off x="7182034" y="5192864"/>
              <a:ext cx="825553" cy="1451279"/>
              <a:chOff x="445712" y="1449040"/>
              <a:chExt cx="2113018" cy="3924176"/>
            </a:xfrm>
          </p:grpSpPr>
          <p:sp>
            <p:nvSpPr>
              <p:cNvPr id="18" name="Rounded Rectangle 4">
                <a:extLst>
                  <a:ext uri="{FF2B5EF4-FFF2-40B4-BE49-F238E27FC236}">
                    <a16:creationId xmlns:a16="http://schemas.microsoft.com/office/drawing/2014/main" id="{D2F761DF-C8DF-4DE2-906D-05957CBED4C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9" name="Rectangle 5">
                <a:extLst>
                  <a:ext uri="{FF2B5EF4-FFF2-40B4-BE49-F238E27FC236}">
                    <a16:creationId xmlns:a16="http://schemas.microsoft.com/office/drawing/2014/main" id="{9A9C4939-7986-450A-BF03-92EC6994DDF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0" name="Group 6">
                <a:extLst>
                  <a:ext uri="{FF2B5EF4-FFF2-40B4-BE49-F238E27FC236}">
                    <a16:creationId xmlns:a16="http://schemas.microsoft.com/office/drawing/2014/main" id="{651C2E6A-1A07-41FB-BAFE-59DB09FC6CB0}"/>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0158E23C-F3BA-4F44-A0C3-4095E0A309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ounded Rectangle 8">
                  <a:extLst>
                    <a:ext uri="{FF2B5EF4-FFF2-40B4-BE49-F238E27FC236}">
                      <a16:creationId xmlns:a16="http://schemas.microsoft.com/office/drawing/2014/main" id="{A65E39CA-F6F1-47A9-A567-86385EA9C95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15" name="Group 14">
              <a:extLst>
                <a:ext uri="{FF2B5EF4-FFF2-40B4-BE49-F238E27FC236}">
                  <a16:creationId xmlns:a16="http://schemas.microsoft.com/office/drawing/2014/main" id="{6F3EE5F6-CF51-429D-9AB0-4384D58D7D4D}"/>
                </a:ext>
              </a:extLst>
            </p:cNvPr>
            <p:cNvGrpSpPr/>
            <p:nvPr/>
          </p:nvGrpSpPr>
          <p:grpSpPr>
            <a:xfrm>
              <a:off x="7210904" y="5333460"/>
              <a:ext cx="734603" cy="1136247"/>
              <a:chOff x="7224494" y="5344134"/>
              <a:chExt cx="734603" cy="1189257"/>
            </a:xfrm>
          </p:grpSpPr>
          <p:sp>
            <p:nvSpPr>
              <p:cNvPr id="16" name="Freeform: Shape 15">
                <a:extLst>
                  <a:ext uri="{FF2B5EF4-FFF2-40B4-BE49-F238E27FC236}">
                    <a16:creationId xmlns:a16="http://schemas.microsoft.com/office/drawing/2014/main" id="{62058873-FEEF-4AE4-A07B-EFD8FB550E55}"/>
                  </a:ext>
                </a:extLst>
              </p:cNvPr>
              <p:cNvSpPr/>
              <p:nvPr/>
            </p:nvSpPr>
            <p:spPr>
              <a:xfrm>
                <a:off x="7224494" y="5344134"/>
                <a:ext cx="734603" cy="1189257"/>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DA00E9A-7402-448B-B85E-58BD242040AC}"/>
                  </a:ext>
                </a:extLst>
              </p:cNvPr>
              <p:cNvSpPr/>
              <p:nvPr/>
            </p:nvSpPr>
            <p:spPr>
              <a:xfrm>
                <a:off x="7353653" y="5363515"/>
                <a:ext cx="604560" cy="1150499"/>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grpSp>
      <p:sp>
        <p:nvSpPr>
          <p:cNvPr id="23" name="Picture Placeholder 2">
            <a:extLst>
              <a:ext uri="{FF2B5EF4-FFF2-40B4-BE49-F238E27FC236}">
                <a16:creationId xmlns:a16="http://schemas.microsoft.com/office/drawing/2014/main" id="{344AA3EA-E673-4ED9-A582-47186191FE78}"/>
              </a:ext>
            </a:extLst>
          </p:cNvPr>
          <p:cNvSpPr>
            <a:spLocks noGrp="1"/>
          </p:cNvSpPr>
          <p:nvPr>
            <p:ph type="pic" idx="12" hasCustomPrompt="1"/>
          </p:nvPr>
        </p:nvSpPr>
        <p:spPr>
          <a:xfrm>
            <a:off x="8609452" y="2064430"/>
            <a:ext cx="2535033" cy="350020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4" name="Picture Placeholder 2">
            <a:extLst>
              <a:ext uri="{FF2B5EF4-FFF2-40B4-BE49-F238E27FC236}">
                <a16:creationId xmlns:a16="http://schemas.microsoft.com/office/drawing/2014/main" id="{60F52A28-79CD-4100-B2ED-9CB938668D05}"/>
              </a:ext>
            </a:extLst>
          </p:cNvPr>
          <p:cNvSpPr>
            <a:spLocks noGrp="1"/>
          </p:cNvSpPr>
          <p:nvPr>
            <p:ph type="pic" idx="13" hasCustomPrompt="1"/>
          </p:nvPr>
        </p:nvSpPr>
        <p:spPr>
          <a:xfrm>
            <a:off x="6906381" y="345557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5" name="Text Placeholder 9">
            <a:extLst>
              <a:ext uri="{FF2B5EF4-FFF2-40B4-BE49-F238E27FC236}">
                <a16:creationId xmlns:a16="http://schemas.microsoft.com/office/drawing/2014/main" id="{979E55A1-D4BA-4358-932E-9597C584FB3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16C7FB5-2361-4828-BC29-E65F8DBFBE6D}"/>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117369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A2E1274-C3E3-4B23-81C6-2ADDC2D22531}"/>
              </a:ext>
            </a:extLst>
          </p:cNvPr>
          <p:cNvSpPr>
            <a:spLocks noGrp="1"/>
          </p:cNvSpPr>
          <p:nvPr>
            <p:ph type="pic" sz="quarter" idx="14" hasCustomPrompt="1"/>
          </p:nvPr>
        </p:nvSpPr>
        <p:spPr>
          <a:xfrm>
            <a:off x="5140214" y="354163"/>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8" name="그림 개체 틀 7">
            <a:extLst>
              <a:ext uri="{FF2B5EF4-FFF2-40B4-BE49-F238E27FC236}">
                <a16:creationId xmlns:a16="http://schemas.microsoft.com/office/drawing/2014/main" id="{EEE5FCCE-5336-4B12-AF5E-45A3A142EA4A}"/>
              </a:ext>
            </a:extLst>
          </p:cNvPr>
          <p:cNvSpPr>
            <a:spLocks noGrp="1"/>
          </p:cNvSpPr>
          <p:nvPr>
            <p:ph type="pic" sz="quarter" idx="15" hasCustomPrompt="1"/>
          </p:nvPr>
        </p:nvSpPr>
        <p:spPr>
          <a:xfrm>
            <a:off x="6198388" y="2357502"/>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9" name="그림 개체 틀 8">
            <a:extLst>
              <a:ext uri="{FF2B5EF4-FFF2-40B4-BE49-F238E27FC236}">
                <a16:creationId xmlns:a16="http://schemas.microsoft.com/office/drawing/2014/main" id="{A778ECB7-1E7B-46FD-B9CE-9B5E8E2909CF}"/>
              </a:ext>
            </a:extLst>
          </p:cNvPr>
          <p:cNvSpPr>
            <a:spLocks noGrp="1"/>
          </p:cNvSpPr>
          <p:nvPr>
            <p:ph type="pic" sz="quarter" idx="16" hasCustomPrompt="1"/>
          </p:nvPr>
        </p:nvSpPr>
        <p:spPr>
          <a:xfrm>
            <a:off x="5140214" y="4360841"/>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51D8330-E771-4350-AECC-9F5BCE08B469}"/>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id="{A9BC9537-D370-4B73-BE04-2487029288D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89FD703-8A1A-4123-93DA-DCB9796279E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513713B-7120-4DB6-9B20-6EAD0FF0844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4728E52-C81E-4E0F-AE94-8B5DD8D16BB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67B8875-7B2F-4099-BF43-6AEEFA066AC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8DFC375-279E-4884-956E-2358B7CF378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01D1132-8E41-42FD-9265-9196BB6CA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CF613B5-35BF-44C8-BEF5-D0FA2E5CFB0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FAF57B49-8A83-4949-8F5C-EF028AC6B5A7}"/>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EDCE1E69-8985-4606-9313-59F3633EE6B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2.sv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4.png"/><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43.png"/><Relationship Id="rId5" Type="http://schemas.openxmlformats.org/officeDocument/2006/relationships/image" Target="../media/image12.sv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jpg"/><Relationship Id="rId7" Type="http://schemas.openxmlformats.org/officeDocument/2006/relationships/image" Target="../media/image27.jpeg"/><Relationship Id="rId12"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48.png"/><Relationship Id="rId5" Type="http://schemas.openxmlformats.org/officeDocument/2006/relationships/image" Target="../media/image11.png"/><Relationship Id="rId10"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5.jp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diagramLayout" Target="../diagrams/layout1.xml"/><Relationship Id="rId12"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38.png"/><Relationship Id="rId15" Type="http://schemas.openxmlformats.org/officeDocument/2006/relationships/image" Target="../media/image27.jpe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 Id="rId1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es/3/library/tkinter.html" TargetMode="External"/><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2.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hyperlink" Target="idle.ba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idle.bat" TargetMode="External"/><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recursospython.com/guias-y-manuales/boton-button-en-tkinter/"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 TargetMode="Externa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8.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1.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62.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12.sv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hyperlink" Target="idle.bat" TargetMode="External"/><Relationship Id="rId7" Type="http://schemas.openxmlformats.org/officeDocument/2006/relationships/image" Target="../media/image65.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 TargetMode="External"/><Relationship Id="rId5" Type="http://schemas.openxmlformats.org/officeDocument/2006/relationships/image" Target="../media/image68.png"/><Relationship Id="rId4" Type="http://schemas.openxmlformats.org/officeDocument/2006/relationships/image" Target="../media/image14.png"/><Relationship Id="rId9"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hyperlink" Target="idle.bat"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73.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4.png"/><Relationship Id="rId9" Type="http://schemas.openxmlformats.org/officeDocument/2006/relationships/image" Target="../media/image12.svg"/></Relationships>
</file>

<file path=ppt/slides/_rels/slide4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hyperlink" Target="vscode://file/E:/Cloud/Catedras/ISFT151/ISFT%20N151%20Sistemas/Python/Unidades%20Tematicas/Lab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7.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idle.bat" TargetMode="External"/><Relationship Id="rId7" Type="http://schemas.openxmlformats.org/officeDocument/2006/relationships/hyperlink" Target="vscode://file/E:/Cloud/Catedras/ISFT151/ISFT%20N151%20Sistemas/Python/Unidades%20Tematicas/Labs/27-Database" TargetMode="Externa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8.jpeg"/><Relationship Id="rId10" Type="http://schemas.openxmlformats.org/officeDocument/2006/relationships/image" Target="../media/image12.svg"/><Relationship Id="rId4" Type="http://schemas.openxmlformats.org/officeDocument/2006/relationships/image" Target="../media/image14.png"/><Relationship Id="rId9"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79.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 Id="rId9" Type="http://schemas.openxmlformats.org/officeDocument/2006/relationships/image" Target="../media/image12.svg"/></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idle.bat" TargetMode="External"/><Relationship Id="rId7" Type="http://schemas.openxmlformats.org/officeDocument/2006/relationships/image" Target="../media/image5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hyperlink" Target="vscode://file/E:/Cloud/Catedras/ISFT151/ISFT%20N151%20Sistemas/Python/Unidades%20Tematicas/Labs/27-Database" TargetMode="External"/><Relationship Id="rId5" Type="http://schemas.openxmlformats.org/officeDocument/2006/relationships/image" Target="../media/image80.jpeg"/><Relationship Id="rId4" Type="http://schemas.openxmlformats.org/officeDocument/2006/relationships/image" Target="../media/image14.png"/><Relationship Id="rId9" Type="http://schemas.openxmlformats.org/officeDocument/2006/relationships/image" Target="../media/image12.svg"/></Relationships>
</file>

<file path=ppt/slides/_rels/slide4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2.sv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hyperlink" Target="idle.bat"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vscode://file/E:/Cloud/Catedras/ISFT151/ISFT%20N151%20Sistemas/Python/Unidades%20Tematicas/Labs/27-Database" TargetMode="Externa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1.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12.svg"/><Relationship Id="rId4" Type="http://schemas.openxmlformats.org/officeDocument/2006/relationships/image" Target="../media/image83.jpeg"/><Relationship Id="rId9" Type="http://schemas.openxmlformats.org/officeDocument/2006/relationships/image" Target="../media/image11.png"/></Relationships>
</file>

<file path=ppt/slides/_rels/slide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2.svg"/><Relationship Id="rId3" Type="http://schemas.openxmlformats.org/officeDocument/2006/relationships/image" Target="../media/image81.png"/><Relationship Id="rId7" Type="http://schemas.openxmlformats.org/officeDocument/2006/relationships/image" Target="../media/image88.png"/><Relationship Id="rId12" Type="http://schemas.openxmlformats.org/officeDocument/2006/relationships/image" Target="../media/image11.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92.png"/><Relationship Id="rId5" Type="http://schemas.openxmlformats.org/officeDocument/2006/relationships/hyperlink" Target="vscode://file/E:/Cloud/Catedras/ISFT151/ISFT%20N151%20Sistemas/Python/Unidades%20Tematicas/Labs/27-Database" TargetMode="External"/><Relationship Id="rId10" Type="http://schemas.openxmlformats.org/officeDocument/2006/relationships/image" Target="../media/image91.png"/><Relationship Id="rId4" Type="http://schemas.openxmlformats.org/officeDocument/2006/relationships/image" Target="../media/image14.png"/><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5.png"/><Relationship Id="rId10"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9FA99-0D47-4867-9524-DDEC227FBBA1}"/>
              </a:ext>
            </a:extLst>
          </p:cNvPr>
          <p:cNvSpPr txBox="1"/>
          <p:nvPr/>
        </p:nvSpPr>
        <p:spPr>
          <a:xfrm>
            <a:off x="5198947" y="2470030"/>
            <a:ext cx="7169517" cy="923330"/>
          </a:xfrm>
          <a:prstGeom prst="rect">
            <a:avLst/>
          </a:prstGeom>
          <a:noFill/>
        </p:spPr>
        <p:txBody>
          <a:bodyPr wrap="square" rtlCol="0" anchor="ctr">
            <a:spAutoFit/>
          </a:bodyPr>
          <a:lstStyle/>
          <a:p>
            <a:r>
              <a:rPr lang="en-US" altLang="ko-KR" sz="5400" b="1" dirty="0">
                <a:solidFill>
                  <a:schemeClr val="bg1"/>
                </a:solidFill>
                <a:cs typeface="Arial" pitchFamily="34" charset="0"/>
              </a:rPr>
              <a:t>Language - Agnostic</a:t>
            </a:r>
            <a:endParaRPr lang="ko-KR" altLang="en-US" sz="5400" b="1" dirty="0">
              <a:solidFill>
                <a:schemeClr val="bg1"/>
              </a:solidFill>
              <a:cs typeface="Arial" pitchFamily="34" charset="0"/>
            </a:endParaRPr>
          </a:p>
        </p:txBody>
      </p:sp>
      <p:sp>
        <p:nvSpPr>
          <p:cNvPr id="6" name="TextBox 5">
            <a:extLst>
              <a:ext uri="{FF2B5EF4-FFF2-40B4-BE49-F238E27FC236}">
                <a16:creationId xmlns:a16="http://schemas.microsoft.com/office/drawing/2014/main" id="{14BA2394-A9A4-41F8-9DEE-BA980B736173}"/>
              </a:ext>
            </a:extLst>
          </p:cNvPr>
          <p:cNvSpPr txBox="1"/>
          <p:nvPr/>
        </p:nvSpPr>
        <p:spPr>
          <a:xfrm>
            <a:off x="5198947" y="4966253"/>
            <a:ext cx="3100540" cy="338554"/>
          </a:xfrm>
          <a:prstGeom prst="rect">
            <a:avLst/>
          </a:prstGeom>
          <a:noFill/>
        </p:spPr>
        <p:txBody>
          <a:bodyPr wrap="square" rtlCol="0">
            <a:spAutoFit/>
          </a:bodyPr>
          <a:lstStyle/>
          <a:p>
            <a:r>
              <a:rPr lang="en-US" altLang="ko-KR" sz="1600" b="1" dirty="0">
                <a:solidFill>
                  <a:schemeClr val="bg1"/>
                </a:solidFill>
              </a:rPr>
              <a:t>Modern Portfolio Designed</a:t>
            </a:r>
          </a:p>
        </p:txBody>
      </p:sp>
      <p:sp>
        <p:nvSpPr>
          <p:cNvPr id="7" name="TextBox 6">
            <a:extLst>
              <a:ext uri="{FF2B5EF4-FFF2-40B4-BE49-F238E27FC236}">
                <a16:creationId xmlns:a16="http://schemas.microsoft.com/office/drawing/2014/main" id="{74D56E93-04BE-4B55-AED7-23A629113213}"/>
              </a:ext>
            </a:extLst>
          </p:cNvPr>
          <p:cNvSpPr txBox="1"/>
          <p:nvPr/>
        </p:nvSpPr>
        <p:spPr>
          <a:xfrm>
            <a:off x="5264670" y="3488925"/>
            <a:ext cx="6669350" cy="1323439"/>
          </a:xfrm>
          <a:prstGeom prst="rect">
            <a:avLst/>
          </a:prstGeom>
          <a:solidFill>
            <a:schemeClr val="tx1">
              <a:alpha val="40000"/>
            </a:schemeClr>
          </a:solidFill>
        </p:spPr>
        <p:txBody>
          <a:bodyPr wrap="square" rtlCol="0">
            <a:spAutoFit/>
          </a:bodyPr>
          <a:lstStyle/>
          <a:p>
            <a:pPr algn="ctr"/>
            <a:r>
              <a:rPr lang="es-MX" altLang="ko-KR" sz="1600" b="1" dirty="0" err="1">
                <a:solidFill>
                  <a:schemeClr val="bg1"/>
                </a:solidFill>
                <a:cs typeface="Arial" pitchFamily="34" charset="0"/>
              </a:rPr>
              <a:t>Language-agnostic</a:t>
            </a:r>
            <a:r>
              <a:rPr lang="es-MX" altLang="ko-KR" sz="1600" b="1" dirty="0">
                <a:solidFill>
                  <a:schemeClr val="bg1"/>
                </a:solidFill>
                <a:cs typeface="Arial" pitchFamily="34" charset="0"/>
              </a:rPr>
              <a:t> </a:t>
            </a:r>
            <a:r>
              <a:rPr lang="es-MX" altLang="ko-KR" sz="1600" b="1" dirty="0" err="1">
                <a:solidFill>
                  <a:schemeClr val="bg1"/>
                </a:solidFill>
                <a:cs typeface="Arial" pitchFamily="34" charset="0"/>
              </a:rPr>
              <a:t>programing</a:t>
            </a:r>
            <a:br>
              <a:rPr lang="es-MX" altLang="ko-KR" sz="1600" b="1" dirty="0">
                <a:solidFill>
                  <a:schemeClr val="bg1"/>
                </a:solidFill>
                <a:cs typeface="Arial" pitchFamily="34" charset="0"/>
              </a:rPr>
            </a:br>
            <a:endParaRPr lang="es-MX" altLang="ko-KR" sz="1600" b="1" dirty="0">
              <a:solidFill>
                <a:schemeClr val="bg1"/>
              </a:solidFill>
              <a:cs typeface="Arial" pitchFamily="34" charset="0"/>
            </a:endParaRPr>
          </a:p>
          <a:p>
            <a:pPr algn="ctr"/>
            <a:r>
              <a:rPr lang="es-MX" altLang="ko-KR" sz="1200" dirty="0">
                <a:solidFill>
                  <a:schemeClr val="bg1"/>
                </a:solidFill>
                <a:cs typeface="Arial" pitchFamily="34" charset="0"/>
              </a:rPr>
              <a:t>La programación o secuencias de comandos independientes del lenguaje es un paradigma de desarrollo de software en el que se elige un lenguaje en particular debido a su idoneidad para una tarea en particular, y no simplemente por el conjunto de habilidades disponibles dentro de un equipo de desarrollo.</a:t>
            </a:r>
            <a:endParaRPr lang="en-US" altLang="ko-KR" sz="1200" dirty="0">
              <a:solidFill>
                <a:schemeClr val="bg1"/>
              </a:solidFill>
              <a:cs typeface="Arial" pitchFamily="34" charset="0"/>
            </a:endParaRPr>
          </a:p>
        </p:txBody>
      </p:sp>
      <p:sp>
        <p:nvSpPr>
          <p:cNvPr id="2" name="CuadroTexto 1">
            <a:extLst>
              <a:ext uri="{FF2B5EF4-FFF2-40B4-BE49-F238E27FC236}">
                <a16:creationId xmlns:a16="http://schemas.microsoft.com/office/drawing/2014/main" id="{EFA011A7-E01E-D1D5-340A-B6F9DE873746}"/>
              </a:ext>
            </a:extLst>
          </p:cNvPr>
          <p:cNvSpPr txBox="1"/>
          <p:nvPr/>
        </p:nvSpPr>
        <p:spPr>
          <a:xfrm>
            <a:off x="10483922" y="6322718"/>
            <a:ext cx="1337802" cy="446276"/>
          </a:xfrm>
          <a:prstGeom prst="rect">
            <a:avLst/>
          </a:prstGeom>
          <a:noFill/>
        </p:spPr>
        <p:txBody>
          <a:bodyPr wrap="none" rtlCol="0">
            <a:spAutoFit/>
          </a:bodyPr>
          <a:lstStyle/>
          <a:p>
            <a:pPr algn="r"/>
            <a:r>
              <a:rPr lang="es-AR" sz="1200" b="0" i="0" dirty="0">
                <a:solidFill>
                  <a:schemeClr val="accent1"/>
                </a:solidFill>
                <a:effectLst/>
                <a:latin typeface="Segoe UI Historic" panose="020B0502040204020203" pitchFamily="34" charset="0"/>
              </a:rPr>
              <a:t>Te quedo? Listo...</a:t>
            </a:r>
            <a:br>
              <a:rPr lang="es-AR" sz="1200" b="0" i="0" dirty="0">
                <a:solidFill>
                  <a:schemeClr val="accent1"/>
                </a:solidFill>
                <a:effectLst/>
                <a:latin typeface="Segoe UI Historic" panose="020B0502040204020203" pitchFamily="34" charset="0"/>
              </a:rPr>
            </a:br>
            <a:r>
              <a:rPr lang="es-AR" sz="1050" b="0" i="0" dirty="0">
                <a:solidFill>
                  <a:schemeClr val="accent1"/>
                </a:solidFill>
                <a:effectLst/>
                <a:latin typeface="Segoe UI Historic" panose="020B0502040204020203" pitchFamily="34" charset="0"/>
              </a:rPr>
              <a:t>(Rodrigo Bueno)</a:t>
            </a:r>
            <a:endParaRPr lang="es-AR" sz="1200" dirty="0">
              <a:solidFill>
                <a:schemeClr val="accent1"/>
              </a:solidFill>
            </a:endParaRPr>
          </a:p>
        </p:txBody>
      </p:sp>
      <p:sp>
        <p:nvSpPr>
          <p:cNvPr id="5" name="CuadroTexto 4">
            <a:extLst>
              <a:ext uri="{FF2B5EF4-FFF2-40B4-BE49-F238E27FC236}">
                <a16:creationId xmlns:a16="http://schemas.microsoft.com/office/drawing/2014/main" id="{B34EFD98-FC0C-6EC3-F8B7-50B679C26C3F}"/>
              </a:ext>
            </a:extLst>
          </p:cNvPr>
          <p:cNvSpPr txBox="1"/>
          <p:nvPr/>
        </p:nvSpPr>
        <p:spPr>
          <a:xfrm>
            <a:off x="4828675" y="2518156"/>
            <a:ext cx="112294" cy="3176791"/>
          </a:xfrm>
          <a:prstGeom prst="rect">
            <a:avLst/>
          </a:prstGeom>
          <a:solidFill>
            <a:schemeClr val="accent1"/>
          </a:solidFill>
          <a:ln>
            <a:solidFill>
              <a:schemeClr val="accent1"/>
            </a:solidFill>
          </a:ln>
        </p:spPr>
        <p:txBody>
          <a:bodyPr wrap="square" rtlCol="0">
            <a:spAutoFit/>
          </a:bodyPr>
          <a:lstStyle/>
          <a:p>
            <a:endParaRPr lang="es-AR" dirty="0"/>
          </a:p>
        </p:txBody>
      </p:sp>
      <p:sp>
        <p:nvSpPr>
          <p:cNvPr id="8" name="Rectangle 1">
            <a:extLst>
              <a:ext uri="{FF2B5EF4-FFF2-40B4-BE49-F238E27FC236}">
                <a16:creationId xmlns:a16="http://schemas.microsoft.com/office/drawing/2014/main" id="{E2ADDCA2-6530-EF78-A11B-16A105D7BEE6}"/>
              </a:ext>
            </a:extLst>
          </p:cNvPr>
          <p:cNvSpPr>
            <a:spLocks noChangeArrowheads="1"/>
          </p:cNvSpPr>
          <p:nvPr/>
        </p:nvSpPr>
        <p:spPr bwMode="auto">
          <a:xfrm>
            <a:off x="68756" y="3100534"/>
            <a:ext cx="2464367" cy="1072741"/>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AR" altLang="es-AR" sz="2400" b="1" i="0" u="none" strike="noStrike" cap="none" normalizeH="0" baseline="0" dirty="0" err="1">
                <a:ln>
                  <a:noFill/>
                </a:ln>
                <a:solidFill>
                  <a:srgbClr val="E8EAED"/>
                </a:solidFill>
                <a:effectLst/>
                <a:latin typeface="inherit"/>
              </a:rPr>
              <a:t>we</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design</a:t>
            </a:r>
            <a:r>
              <a:rPr kumimoji="0" lang="es-AR" altLang="es-AR" sz="2400" b="1" i="0" u="none" strike="noStrike" cap="none" normalizeH="0" baseline="0" dirty="0">
                <a:ln>
                  <a:noFill/>
                </a:ln>
                <a:solidFill>
                  <a:srgbClr val="E8EAED"/>
                </a:solidFill>
                <a:effectLst/>
                <a:latin typeface="inherit"/>
              </a:rPr>
              <a:t> and </a:t>
            </a:r>
            <a:r>
              <a:rPr kumimoji="0" lang="es-AR" altLang="es-AR" sz="2400" b="1" i="0" u="none" strike="noStrike" cap="none" normalizeH="0" baseline="0" dirty="0" err="1">
                <a:ln>
                  <a:noFill/>
                </a:ln>
                <a:solidFill>
                  <a:srgbClr val="E8EAED"/>
                </a:solidFill>
                <a:effectLst/>
                <a:latin typeface="inherit"/>
              </a:rPr>
              <a:t>create</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professional</a:t>
            </a:r>
            <a:r>
              <a:rPr kumimoji="0" lang="es-AR" altLang="es-AR" sz="2400" b="1" i="0" u="none" strike="noStrike" cap="none" normalizeH="0" baseline="0" dirty="0">
                <a:ln>
                  <a:noFill/>
                </a:ln>
                <a:solidFill>
                  <a:srgbClr val="E8EAED"/>
                </a:solidFill>
                <a:effectLst/>
                <a:latin typeface="inherit"/>
              </a:rPr>
              <a:t> </a:t>
            </a:r>
            <a:r>
              <a:rPr kumimoji="0" lang="es-AR" altLang="es-AR" sz="2400" b="1" i="0" u="none" strike="noStrike" cap="none" normalizeH="0" baseline="0" dirty="0" err="1">
                <a:ln>
                  <a:noFill/>
                </a:ln>
                <a:solidFill>
                  <a:srgbClr val="E8EAED"/>
                </a:solidFill>
                <a:effectLst/>
                <a:latin typeface="inherit"/>
              </a:rPr>
              <a:t>quality</a:t>
            </a:r>
            <a:r>
              <a:rPr kumimoji="0" lang="es-AR" altLang="es-AR" sz="2400" b="1" i="0" u="none" strike="noStrike" cap="none" normalizeH="0" baseline="0" dirty="0">
                <a:ln>
                  <a:noFill/>
                </a:ln>
                <a:solidFill>
                  <a:srgbClr val="E8EAED"/>
                </a:solidFill>
                <a:effectLst/>
                <a:latin typeface="inherit"/>
              </a:rPr>
              <a:t> software</a:t>
            </a:r>
            <a:r>
              <a:rPr kumimoji="0" lang="es-AR" altLang="es-AR" sz="1200" b="1" i="0" u="none" strike="noStrike" cap="none" normalizeH="0" baseline="0" dirty="0">
                <a:ln>
                  <a:noFill/>
                </a:ln>
                <a:solidFill>
                  <a:schemeClr val="tx1"/>
                </a:solidFill>
                <a:effectLst/>
              </a:rPr>
              <a:t> </a:t>
            </a:r>
            <a:endParaRPr kumimoji="0" lang="es-AR" altLang="es-AR" sz="2000" b="1" i="0" u="none" strike="noStrike" cap="none" normalizeH="0" baseline="0" dirty="0">
              <a:ln>
                <a:noFill/>
              </a:ln>
              <a:solidFill>
                <a:schemeClr val="tx1"/>
              </a:solidFill>
              <a:effectLst/>
              <a:latin typeface="Arial" panose="020B0604020202020204" pitchFamily="34" charset="0"/>
            </a:endParaRPr>
          </a:p>
        </p:txBody>
      </p:sp>
      <p:pic>
        <p:nvPicPr>
          <p:cNvPr id="4" name="Cámara 3">
            <a:extLst>
              <a:ext uri="{FF2B5EF4-FFF2-40B4-BE49-F238E27FC236}">
                <a16:creationId xmlns:a16="http://schemas.microsoft.com/office/drawing/2014/main" id="{AB662357-03C7-E356-ED10-DF94E227532A}"/>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2856824" y="3003377"/>
            <a:ext cx="1837373" cy="1837373"/>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556059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589277"/>
            <a:ext cx="11401146" cy="4093428"/>
          </a:xfrm>
          <a:prstGeom prst="rect">
            <a:avLst/>
          </a:prstGeom>
          <a:noFill/>
        </p:spPr>
        <p:txBody>
          <a:bodyPr wrap="square">
            <a:spAutoFit/>
          </a:bodyPr>
          <a:lstStyle/>
          <a:p>
            <a:r>
              <a:rPr lang="es-MX" sz="2000" b="1" dirty="0">
                <a:solidFill>
                  <a:schemeClr val="accent1">
                    <a:lumMod val="50000"/>
                  </a:schemeClr>
                </a:solidFill>
              </a:rPr>
              <a:t>5. </a:t>
            </a:r>
            <a:r>
              <a:rPr lang="es-MX" sz="2000" b="1" dirty="0" err="1">
                <a:solidFill>
                  <a:schemeClr val="accent1">
                    <a:lumMod val="50000"/>
                  </a:schemeClr>
                </a:solidFill>
              </a:rPr>
              <a:t>wxPython</a:t>
            </a:r>
            <a:br>
              <a:rPr lang="es-MX" sz="1200" dirty="0"/>
            </a:br>
            <a:endParaRPr lang="es-MX" sz="1200" dirty="0"/>
          </a:p>
          <a:p>
            <a:r>
              <a:rPr lang="es-MX" sz="1200" dirty="0"/>
              <a:t>Así que el último marco GUI del que vamos a hablar es </a:t>
            </a:r>
            <a:r>
              <a:rPr lang="es-MX" sz="1200" dirty="0" err="1"/>
              <a:t>wxPython</a:t>
            </a:r>
            <a:r>
              <a:rPr lang="es-MX" sz="1200" dirty="0"/>
              <a:t>. </a:t>
            </a:r>
            <a:r>
              <a:rPr lang="es-MX" sz="1200" dirty="0" err="1"/>
              <a:t>wxPython</a:t>
            </a:r>
            <a:r>
              <a:rPr lang="es-MX" sz="1200" dirty="0"/>
              <a:t> es un kit de herramientas GUI multiplataforma para el </a:t>
            </a:r>
            <a:br>
              <a:rPr lang="es-MX" sz="1200" dirty="0"/>
            </a:br>
            <a:r>
              <a:rPr lang="es-MX" sz="1200" dirty="0"/>
              <a:t>lenguaje de programación Python.</a:t>
            </a:r>
          </a:p>
          <a:p>
            <a:r>
              <a:rPr lang="es-MX" sz="1200" dirty="0"/>
              <a:t>Permite a los programadores de Python crear programas con una interfaz gráfica de usuario robusta y altamente funcional, de manera </a:t>
            </a:r>
            <a:br>
              <a:rPr lang="es-MX" sz="1200" dirty="0"/>
            </a:br>
            <a:r>
              <a:rPr lang="es-MX" sz="1200" dirty="0"/>
              <a:t>simple y sencilla. Se implementa como un conjunto de módulos de extensión de Python que envuelven los componentes de la GUI de </a:t>
            </a:r>
            <a:br>
              <a:rPr lang="es-MX" sz="1200" dirty="0"/>
            </a:br>
            <a:r>
              <a:rPr lang="es-MX" sz="1200" dirty="0"/>
              <a:t>la popular biblioteca multiplataforma </a:t>
            </a:r>
            <a:r>
              <a:rPr lang="es-MX" sz="1200" dirty="0" err="1"/>
              <a:t>wxWidgets</a:t>
            </a:r>
            <a:r>
              <a:rPr lang="es-MX" sz="1200" dirty="0"/>
              <a:t>, que está escrita en C ++.</a:t>
            </a:r>
          </a:p>
          <a:p>
            <a:endParaRPr lang="es-MX" sz="1200" dirty="0"/>
          </a:p>
          <a:p>
            <a:r>
              <a:rPr lang="es-MX" sz="1200" dirty="0"/>
              <a:t>Al igual que Python y </a:t>
            </a:r>
            <a:r>
              <a:rPr lang="es-MX" sz="1200" dirty="0" err="1"/>
              <a:t>wxWidgets</a:t>
            </a:r>
            <a:r>
              <a:rPr lang="es-MX" sz="1200" dirty="0"/>
              <a:t>, </a:t>
            </a:r>
            <a:r>
              <a:rPr lang="es-MX" sz="1200" dirty="0" err="1"/>
              <a:t>wxPython</a:t>
            </a:r>
            <a:r>
              <a:rPr lang="es-MX" sz="1200" dirty="0"/>
              <a:t> es de código abierto.</a:t>
            </a:r>
          </a:p>
          <a:p>
            <a:endParaRPr lang="es-MX" sz="1200" dirty="0"/>
          </a:p>
          <a:p>
            <a:r>
              <a:rPr lang="es-MX" sz="1200" dirty="0" err="1"/>
              <a:t>wxPython</a:t>
            </a:r>
            <a:r>
              <a:rPr lang="es-MX" sz="1200" dirty="0"/>
              <a:t> es un kit de herramientas multiplataforma. Esto significa que el mismo programa se ejecutará en múltiples plataformas sin modificaciones. Actualmente, las plataformas compatibles son Microsoft Windows, Mac OS X y macOS, y Linux.</a:t>
            </a:r>
          </a:p>
          <a:p>
            <a:endParaRPr lang="es-MX" sz="1200" dirty="0"/>
          </a:p>
          <a:p>
            <a:r>
              <a:rPr lang="es-MX" sz="1200" dirty="0"/>
              <a:t>Ahora voy a mostrarte el proceso de instalación y</a:t>
            </a:r>
            <a:br>
              <a:rPr lang="es-MX" sz="1200" dirty="0"/>
            </a:br>
            <a:r>
              <a:rPr lang="es-MX" sz="1200" dirty="0"/>
              <a:t> crear un ejemplo simple. Entonces, para la </a:t>
            </a:r>
            <a:br>
              <a:rPr lang="es-MX" sz="1200" dirty="0"/>
            </a:br>
            <a:r>
              <a:rPr lang="es-MX" sz="1200" dirty="0"/>
              <a:t>instalación, simplemente escriba el siguiente </a:t>
            </a:r>
            <a:br>
              <a:rPr lang="es-MX" sz="1200" dirty="0"/>
            </a:br>
            <a:r>
              <a:rPr lang="es-MX" sz="1200" dirty="0"/>
              <a:t>comando:</a:t>
            </a:r>
          </a:p>
          <a:p>
            <a:endParaRPr lang="es-MX" sz="1200" dirty="0"/>
          </a:p>
          <a:p>
            <a:r>
              <a:rPr lang="es-MX" sz="1200" dirty="0" err="1"/>
              <a:t>pip</a:t>
            </a:r>
            <a:r>
              <a:rPr lang="es-MX" sz="1200" dirty="0"/>
              <a:t> </a:t>
            </a:r>
            <a:r>
              <a:rPr lang="es-MX" sz="1200" dirty="0" err="1"/>
              <a:t>install</a:t>
            </a:r>
            <a:r>
              <a:rPr lang="es-MX" sz="1200" dirty="0"/>
              <a:t> </a:t>
            </a:r>
            <a:r>
              <a:rPr lang="es-MX" sz="1200" dirty="0" err="1"/>
              <a:t>wxPython</a:t>
            </a:r>
            <a:endParaRPr lang="es-MX" sz="1200" dirty="0"/>
          </a:p>
          <a:p>
            <a:r>
              <a:rPr lang="es-MX" sz="1200" dirty="0"/>
              <a:t>Aquí hay un ejemplo:</a:t>
            </a:r>
          </a:p>
          <a:p>
            <a:endParaRPr lang="es-MX"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6" name="Imagen 5">
            <a:extLst>
              <a:ext uri="{FF2B5EF4-FFF2-40B4-BE49-F238E27FC236}">
                <a16:creationId xmlns:a16="http://schemas.microsoft.com/office/drawing/2014/main" id="{852DBE86-64E1-92DB-0441-8B5646C17953}"/>
              </a:ext>
            </a:extLst>
          </p:cNvPr>
          <p:cNvPicPr>
            <a:picLocks noChangeAspect="1"/>
          </p:cNvPicPr>
          <p:nvPr/>
        </p:nvPicPr>
        <p:blipFill>
          <a:blip r:embed="rId4"/>
          <a:stretch>
            <a:fillRect/>
          </a:stretch>
        </p:blipFill>
        <p:spPr>
          <a:xfrm>
            <a:off x="8408717" y="3429000"/>
            <a:ext cx="3456886" cy="2573023"/>
          </a:xfrm>
          <a:prstGeom prst="rect">
            <a:avLst/>
          </a:prstGeom>
        </p:spPr>
      </p:pic>
      <p:pic>
        <p:nvPicPr>
          <p:cNvPr id="8" name="Imagen 7">
            <a:extLst>
              <a:ext uri="{FF2B5EF4-FFF2-40B4-BE49-F238E27FC236}">
                <a16:creationId xmlns:a16="http://schemas.microsoft.com/office/drawing/2014/main" id="{29450504-7FAF-F744-93F3-136E0256ED87}"/>
              </a:ext>
            </a:extLst>
          </p:cNvPr>
          <p:cNvPicPr>
            <a:picLocks noChangeAspect="1"/>
          </p:cNvPicPr>
          <p:nvPr/>
        </p:nvPicPr>
        <p:blipFill>
          <a:blip r:embed="rId5"/>
          <a:stretch>
            <a:fillRect/>
          </a:stretch>
        </p:blipFill>
        <p:spPr>
          <a:xfrm>
            <a:off x="4042744" y="3217544"/>
            <a:ext cx="4106510" cy="3495560"/>
          </a:xfrm>
          <a:prstGeom prst="rect">
            <a:avLst/>
          </a:prstGeom>
        </p:spPr>
      </p:pic>
      <p:pic>
        <p:nvPicPr>
          <p:cNvPr id="9" name="Cámara 8">
            <a:extLst>
              <a:ext uri="{FF2B5EF4-FFF2-40B4-BE49-F238E27FC236}">
                <a16:creationId xmlns:a16="http://schemas.microsoft.com/office/drawing/2014/main" id="{3C1711AF-3918-4B71-5E02-CE2FDDA39E6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3A803A39-4E48-BBAD-5877-89B55DD7DD45}"/>
              </a:ext>
            </a:extLst>
          </p:cNvPr>
          <p:cNvPicPr>
            <a:picLocks noChangeAspect="1"/>
          </p:cNvPicPr>
          <p:nvPr/>
        </p:nvPicPr>
        <p:blipFill>
          <a:blip r:embed="rId8"/>
          <a:stretch>
            <a:fillRect/>
          </a:stretch>
        </p:blipFill>
        <p:spPr>
          <a:xfrm>
            <a:off x="1240795" y="4887884"/>
            <a:ext cx="1854591" cy="1114139"/>
          </a:xfrm>
          <a:prstGeom prst="rect">
            <a:avLst/>
          </a:prstGeom>
        </p:spPr>
      </p:pic>
    </p:spTree>
    <p:extLst>
      <p:ext uri="{BB962C8B-B14F-4D97-AF65-F5344CB8AC3E}">
        <p14:creationId xmlns:p14="http://schemas.microsoft.com/office/powerpoint/2010/main" val="27954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693057" y="1354204"/>
            <a:ext cx="6096000" cy="1323439"/>
          </a:xfrm>
          <a:prstGeom prst="rect">
            <a:avLst/>
          </a:prstGeom>
          <a:noFill/>
        </p:spPr>
        <p:txBody>
          <a:bodyPr wrap="square">
            <a:spAutoFit/>
          </a:bodyPr>
          <a:lstStyle/>
          <a:p>
            <a:pPr algn="l" fontAlgn="base"/>
            <a:r>
              <a:rPr lang="es-MX" sz="1600" b="1" i="0" dirty="0">
                <a:solidFill>
                  <a:schemeClr val="accent1">
                    <a:lumMod val="50000"/>
                  </a:schemeClr>
                </a:solidFill>
                <a:effectLst/>
                <a:latin typeface="-apple-system"/>
              </a:rPr>
              <a:t>Conclusión</a:t>
            </a:r>
          </a:p>
          <a:p>
            <a:pPr algn="l" fontAlgn="base"/>
            <a:r>
              <a:rPr lang="es-MX" sz="1600" b="0" i="0" dirty="0">
                <a:effectLst/>
                <a:latin typeface="-apple-system"/>
              </a:rPr>
              <a:t>Así que ahora hemos visto 5 bibliotecas GUI de Python y, en mi opinión, PySide2 y pyQt5 son los marcos GUI más potentes. Pero vienen con una licencia comercial y eso explica por qué son ricos en funciones. </a:t>
            </a:r>
            <a:r>
              <a:rPr lang="es-MX" sz="1600" b="0" i="0" dirty="0" err="1">
                <a:effectLst/>
                <a:latin typeface="-apple-system"/>
              </a:rPr>
              <a:t>Tkinter</a:t>
            </a:r>
            <a:r>
              <a:rPr lang="es-MX" sz="1600" b="0" i="0" dirty="0">
                <a:effectLst/>
                <a:latin typeface="-apple-system"/>
              </a:rPr>
              <a:t>, </a:t>
            </a:r>
            <a:r>
              <a:rPr lang="es-MX" sz="1600" b="0" i="0" dirty="0" err="1">
                <a:effectLst/>
                <a:latin typeface="-apple-system"/>
              </a:rPr>
              <a:t>Kivy</a:t>
            </a:r>
            <a:r>
              <a:rPr lang="es-MX" sz="1600" b="0" i="0" dirty="0">
                <a:effectLst/>
                <a:latin typeface="-apple-system"/>
              </a:rPr>
              <a:t> y </a:t>
            </a:r>
            <a:r>
              <a:rPr lang="es-MX" sz="1600" b="0" i="0" dirty="0" err="1">
                <a:effectLst/>
                <a:latin typeface="-apple-system"/>
              </a:rPr>
              <a:t>wxPython</a:t>
            </a:r>
            <a:r>
              <a:rPr lang="es-MX" sz="1600" b="0" i="0" dirty="0">
                <a:effectLst/>
                <a:latin typeface="-apple-system"/>
              </a:rPr>
              <a:t> son las bibliotecas GUI gratuitas para Python.</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4" name="Imagen 3">
            <a:extLst>
              <a:ext uri="{FF2B5EF4-FFF2-40B4-BE49-F238E27FC236}">
                <a16:creationId xmlns:a16="http://schemas.microsoft.com/office/drawing/2014/main" id="{A0426D0D-94D1-8607-D892-BD90A1AB9F88}"/>
              </a:ext>
            </a:extLst>
          </p:cNvPr>
          <p:cNvPicPr>
            <a:picLocks noChangeAspect="1"/>
          </p:cNvPicPr>
          <p:nvPr/>
        </p:nvPicPr>
        <p:blipFill>
          <a:blip r:embed="rId4"/>
          <a:stretch>
            <a:fillRect/>
          </a:stretch>
        </p:blipFill>
        <p:spPr>
          <a:xfrm>
            <a:off x="2715491" y="3235477"/>
            <a:ext cx="6180344" cy="2012537"/>
          </a:xfrm>
          <a:prstGeom prst="rect">
            <a:avLst/>
          </a:prstGeom>
        </p:spPr>
      </p:pic>
      <p:pic>
        <p:nvPicPr>
          <p:cNvPr id="7" name="Cámara 6">
            <a:extLst>
              <a:ext uri="{FF2B5EF4-FFF2-40B4-BE49-F238E27FC236}">
                <a16:creationId xmlns:a16="http://schemas.microsoft.com/office/drawing/2014/main" id="{D65A1D44-9BDF-8521-A37D-1972A48BDF4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2" name="Imagen 1">
            <a:extLst>
              <a:ext uri="{FF2B5EF4-FFF2-40B4-BE49-F238E27FC236}">
                <a16:creationId xmlns:a16="http://schemas.microsoft.com/office/drawing/2014/main" id="{313F9BF1-345E-A128-14DF-1FA408B3F2A8}"/>
              </a:ext>
            </a:extLst>
          </p:cNvPr>
          <p:cNvPicPr>
            <a:picLocks noChangeAspect="1"/>
          </p:cNvPicPr>
          <p:nvPr/>
        </p:nvPicPr>
        <p:blipFill>
          <a:blip r:embed="rId7"/>
          <a:stretch>
            <a:fillRect/>
          </a:stretch>
        </p:blipFill>
        <p:spPr>
          <a:xfrm>
            <a:off x="923714" y="5332336"/>
            <a:ext cx="1528624" cy="918315"/>
          </a:xfrm>
          <a:prstGeom prst="rect">
            <a:avLst/>
          </a:prstGeom>
        </p:spPr>
      </p:pic>
      <p:pic>
        <p:nvPicPr>
          <p:cNvPr id="6" name="Imagen 5">
            <a:extLst>
              <a:ext uri="{FF2B5EF4-FFF2-40B4-BE49-F238E27FC236}">
                <a16:creationId xmlns:a16="http://schemas.microsoft.com/office/drawing/2014/main" id="{079EBB4C-72DF-80B1-7CFC-BC766501CC34}"/>
              </a:ext>
            </a:extLst>
          </p:cNvPr>
          <p:cNvPicPr>
            <a:picLocks noChangeAspect="1"/>
          </p:cNvPicPr>
          <p:nvPr/>
        </p:nvPicPr>
        <p:blipFill>
          <a:blip r:embed="rId8"/>
          <a:stretch>
            <a:fillRect/>
          </a:stretch>
        </p:blipFill>
        <p:spPr>
          <a:xfrm>
            <a:off x="8895835" y="2198597"/>
            <a:ext cx="1708475" cy="915254"/>
          </a:xfrm>
          <a:prstGeom prst="rect">
            <a:avLst/>
          </a:prstGeom>
        </p:spPr>
      </p:pic>
      <p:pic>
        <p:nvPicPr>
          <p:cNvPr id="8" name="Imagen 7">
            <a:extLst>
              <a:ext uri="{FF2B5EF4-FFF2-40B4-BE49-F238E27FC236}">
                <a16:creationId xmlns:a16="http://schemas.microsoft.com/office/drawing/2014/main" id="{05446CE2-BF96-0B9D-5499-9245AE9CBFE9}"/>
              </a:ext>
            </a:extLst>
          </p:cNvPr>
          <p:cNvPicPr>
            <a:picLocks noChangeAspect="1"/>
          </p:cNvPicPr>
          <p:nvPr/>
        </p:nvPicPr>
        <p:blipFill>
          <a:blip r:embed="rId9"/>
          <a:stretch>
            <a:fillRect/>
          </a:stretch>
        </p:blipFill>
        <p:spPr>
          <a:xfrm>
            <a:off x="3855720" y="5427986"/>
            <a:ext cx="1958990" cy="1023835"/>
          </a:xfrm>
          <a:prstGeom prst="rect">
            <a:avLst/>
          </a:prstGeom>
        </p:spPr>
      </p:pic>
      <p:pic>
        <p:nvPicPr>
          <p:cNvPr id="9" name="Imagen 8">
            <a:extLst>
              <a:ext uri="{FF2B5EF4-FFF2-40B4-BE49-F238E27FC236}">
                <a16:creationId xmlns:a16="http://schemas.microsoft.com/office/drawing/2014/main" id="{3735D435-B211-D9A5-D445-6D97642FCF20}"/>
              </a:ext>
            </a:extLst>
          </p:cNvPr>
          <p:cNvPicPr>
            <a:picLocks noChangeAspect="1"/>
          </p:cNvPicPr>
          <p:nvPr/>
        </p:nvPicPr>
        <p:blipFill>
          <a:blip r:embed="rId10"/>
          <a:stretch>
            <a:fillRect/>
          </a:stretch>
        </p:blipFill>
        <p:spPr>
          <a:xfrm>
            <a:off x="10053740" y="4652481"/>
            <a:ext cx="1794926" cy="1191065"/>
          </a:xfrm>
          <a:prstGeom prst="rect">
            <a:avLst/>
          </a:prstGeom>
        </p:spPr>
      </p:pic>
      <p:pic>
        <p:nvPicPr>
          <p:cNvPr id="10" name="Imagen 9">
            <a:extLst>
              <a:ext uri="{FF2B5EF4-FFF2-40B4-BE49-F238E27FC236}">
                <a16:creationId xmlns:a16="http://schemas.microsoft.com/office/drawing/2014/main" id="{7030AA28-F8AC-37D7-6A79-1DD12804016B}"/>
              </a:ext>
            </a:extLst>
          </p:cNvPr>
          <p:cNvPicPr>
            <a:picLocks noChangeAspect="1"/>
          </p:cNvPicPr>
          <p:nvPr/>
        </p:nvPicPr>
        <p:blipFill>
          <a:blip r:embed="rId11"/>
          <a:stretch>
            <a:fillRect/>
          </a:stretch>
        </p:blipFill>
        <p:spPr>
          <a:xfrm>
            <a:off x="7588831" y="5939903"/>
            <a:ext cx="1868870" cy="738125"/>
          </a:xfrm>
          <a:prstGeom prst="rect">
            <a:avLst/>
          </a:prstGeom>
        </p:spPr>
      </p:pic>
      <p:sp>
        <p:nvSpPr>
          <p:cNvPr id="11" name="Flecha: hacia abajo 10">
            <a:extLst>
              <a:ext uri="{FF2B5EF4-FFF2-40B4-BE49-F238E27FC236}">
                <a16:creationId xmlns:a16="http://schemas.microsoft.com/office/drawing/2014/main" id="{55D84626-B139-3793-2DEB-37CC461FD6BB}"/>
              </a:ext>
            </a:extLst>
          </p:cNvPr>
          <p:cNvSpPr/>
          <p:nvPr/>
        </p:nvSpPr>
        <p:spPr>
          <a:xfrm>
            <a:off x="10295148" y="3397637"/>
            <a:ext cx="1312109" cy="1092683"/>
          </a:xfrm>
          <a:prstGeom prst="downArrow">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4326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dirty="0">
                <a:solidFill>
                  <a:schemeClr val="bg1"/>
                </a:solidFill>
              </a:rPr>
              <a:t>Introducción a</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71828" y="3142953"/>
            <a:ext cx="6096000" cy="1200329"/>
          </a:xfrm>
          <a:prstGeom prst="rect">
            <a:avLst/>
          </a:prstGeom>
          <a:noFill/>
        </p:spPr>
        <p:txBody>
          <a:bodyPr wrap="square">
            <a:spAutoFit/>
          </a:bodyPr>
          <a:lstStyle/>
          <a:p>
            <a:pPr algn="r"/>
            <a:r>
              <a:rPr lang="es-MX" b="0" i="0">
                <a:solidFill>
                  <a:srgbClr val="BDC1C6"/>
                </a:solidFill>
                <a:effectLst/>
                <a:latin typeface="Google Sans"/>
              </a:rPr>
              <a:t>Tkinter es una librería del lenguaje de programación Python y funciona para la creación y el desarrollo de aplicaciones de escritorio. Esta librería facilita el posicionamiento y desarrollo de una interfaz gráfica de escritorio con Python</a:t>
            </a:r>
            <a:endParaRPr lang="es-AR" dirty="0"/>
          </a:p>
        </p:txBody>
      </p:sp>
    </p:spTree>
    <p:extLst>
      <p:ext uri="{BB962C8B-B14F-4D97-AF65-F5344CB8AC3E}">
        <p14:creationId xmlns:p14="http://schemas.microsoft.com/office/powerpoint/2010/main" val="17766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2" name="Rectángulo: esquinas redondeadas 1">
            <a:extLst>
              <a:ext uri="{FF2B5EF4-FFF2-40B4-BE49-F238E27FC236}">
                <a16:creationId xmlns:a16="http://schemas.microsoft.com/office/drawing/2014/main" id="{975B5AF3-0809-CB3B-EACA-CBD4B4A6DC9A}"/>
              </a:ext>
            </a:extLst>
          </p:cNvPr>
          <p:cNvSpPr/>
          <p:nvPr/>
        </p:nvSpPr>
        <p:spPr>
          <a:xfrm>
            <a:off x="4413070" y="3530598"/>
            <a:ext cx="4247994"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801754"/>
            <a:ext cx="11401146" cy="2308324"/>
          </a:xfrm>
          <a:prstGeom prst="rect">
            <a:avLst/>
          </a:prstGeom>
          <a:noFill/>
        </p:spPr>
        <p:txBody>
          <a:bodyPr wrap="square">
            <a:spAutoFit/>
          </a:bodyPr>
          <a:lstStyle/>
          <a:p>
            <a:r>
              <a:rPr lang="es-MX" sz="1200" dirty="0" err="1"/>
              <a:t>Tk</a:t>
            </a:r>
            <a:r>
              <a:rPr lang="es-MX" sz="1200" dirty="0"/>
              <a:t> es una herramienta para desarrollar aplicaciones de escritorio multiplataforma, esto es, aplicaciones nativas con una interfaz gráfica para </a:t>
            </a:r>
            <a:br>
              <a:rPr lang="es-MX" sz="1200" dirty="0"/>
            </a:br>
            <a:r>
              <a:rPr lang="es-MX" sz="1200" dirty="0"/>
              <a:t>sistemas operativos Windows, Linux, Mac y otros. Técnicamente, </a:t>
            </a:r>
            <a:r>
              <a:rPr lang="es-MX" sz="1200" dirty="0" err="1"/>
              <a:t>Tk</a:t>
            </a:r>
            <a:r>
              <a:rPr lang="es-MX" sz="1200" dirty="0"/>
              <a:t> es una biblioteca de código abierto escrita en C y desarrollada en sus </a:t>
            </a:r>
            <a:br>
              <a:rPr lang="es-MX" sz="1200" dirty="0"/>
            </a:br>
            <a:r>
              <a:rPr lang="es-MX" sz="1200" dirty="0"/>
              <a:t>orígenes para el lenguaje de programación </a:t>
            </a:r>
            <a:r>
              <a:rPr lang="es-MX" sz="1200" dirty="0" err="1"/>
              <a:t>Tcl</a:t>
            </a:r>
            <a:r>
              <a:rPr lang="es-MX" sz="1200" dirty="0"/>
              <a:t>; de ahí que usualmente nos refiramos a ella como </a:t>
            </a:r>
            <a:r>
              <a:rPr lang="es-MX" sz="1200" dirty="0" err="1"/>
              <a:t>Tcl</a:t>
            </a:r>
            <a:r>
              <a:rPr lang="es-MX" sz="1200" dirty="0"/>
              <a:t>/</a:t>
            </a:r>
            <a:r>
              <a:rPr lang="es-MX" sz="1200" dirty="0" err="1"/>
              <a:t>Tk</a:t>
            </a:r>
            <a:r>
              <a:rPr lang="es-MX" sz="1200" dirty="0"/>
              <a:t>. Desde sus primeras versiones Python </a:t>
            </a:r>
            <a:br>
              <a:rPr lang="es-MX" sz="1200" dirty="0"/>
            </a:br>
            <a:r>
              <a:rPr lang="es-MX" sz="1200" dirty="0"/>
              <a:t>incluye en su biblioteca o librería estándar el módulo </a:t>
            </a:r>
            <a:r>
              <a:rPr lang="es-MX" sz="1200" dirty="0" err="1"/>
              <a:t>tkinter</a:t>
            </a:r>
            <a:r>
              <a:rPr lang="es-MX" sz="1200" dirty="0"/>
              <a:t>, que permite interactuar con </a:t>
            </a:r>
            <a:r>
              <a:rPr lang="es-MX" sz="1200" dirty="0" err="1"/>
              <a:t>Tk</a:t>
            </a:r>
            <a:r>
              <a:rPr lang="es-MX" sz="1200" dirty="0"/>
              <a:t> para desarrollar aplicaciones de escritorio en Python. </a:t>
            </a:r>
            <a:br>
              <a:rPr lang="es-MX" sz="1200" dirty="0"/>
            </a:br>
            <a:r>
              <a:rPr lang="es-MX" sz="1200" dirty="0"/>
              <a:t>La curva de aprendizaje de </a:t>
            </a:r>
            <a:r>
              <a:rPr lang="es-MX" sz="1200" dirty="0" err="1"/>
              <a:t>Tk</a:t>
            </a:r>
            <a:r>
              <a:rPr lang="es-MX" sz="1200" dirty="0"/>
              <a:t> es relativamente pequeña si la comparamos con otras bibliotecas del rubro (como Qt), de modo que cualquier </a:t>
            </a:r>
            <a:br>
              <a:rPr lang="es-MX" sz="1200" dirty="0"/>
            </a:br>
            <a:r>
              <a:rPr lang="es-MX" sz="1200" dirty="0"/>
              <a:t>programador con una mínima base de Python puede comenzar rápidamente a crear aplicaciones gráficas profesionales y luego distribuirlas vía </a:t>
            </a:r>
            <a:br>
              <a:rPr lang="es-MX" sz="1200" dirty="0"/>
            </a:br>
            <a:r>
              <a:rPr lang="es-MX" sz="1200" dirty="0"/>
              <a:t>herramientas como </a:t>
            </a:r>
            <a:r>
              <a:rPr lang="es-MX" sz="1200" dirty="0" err="1"/>
              <a:t>cx_Freeze</a:t>
            </a:r>
            <a:r>
              <a:rPr lang="es-MX" sz="1200" dirty="0"/>
              <a:t> o </a:t>
            </a:r>
            <a:r>
              <a:rPr lang="es-MX" sz="1200" dirty="0" err="1"/>
              <a:t>PyInstaller</a:t>
            </a:r>
            <a:r>
              <a:rPr lang="es-MX" sz="1200" dirty="0"/>
              <a:t>, que se integran muy bien con </a:t>
            </a:r>
            <a:r>
              <a:rPr lang="es-MX" sz="1200" dirty="0" err="1"/>
              <a:t>Tk</a:t>
            </a:r>
            <a:r>
              <a:rPr lang="es-MX" sz="1200" dirty="0"/>
              <a:t>.</a:t>
            </a:r>
          </a:p>
          <a:p>
            <a:endParaRPr lang="es-MX" sz="1200" dirty="0"/>
          </a:p>
          <a:p>
            <a:r>
              <a:rPr lang="es-MX" sz="1200" dirty="0"/>
              <a:t>A continuación crearemos una pequeña aplicación que permite convertir un valor de temperatura expresado en grados </a:t>
            </a:r>
            <a:br>
              <a:rPr lang="es-MX" sz="1200" dirty="0"/>
            </a:br>
            <a:r>
              <a:rPr lang="es-MX" sz="1200" dirty="0"/>
              <a:t>Celsius a valores en Kelvin y grados Fahrenheit, como lo ilustra la siguiente imagen.</a:t>
            </a:r>
          </a:p>
          <a:p>
            <a:endParaRPr lang="es-MX" sz="1200" dirty="0"/>
          </a:p>
          <a:p>
            <a:r>
              <a:rPr lang="es-MX" sz="1200" dirty="0"/>
              <a:t>.</a:t>
            </a:r>
            <a:endParaRPr lang="es-AR" sz="12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10289377" y="586876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1026" name="Picture 2" descr="Conversor de temperatura con tkinter">
            <a:extLst>
              <a:ext uri="{FF2B5EF4-FFF2-40B4-BE49-F238E27FC236}">
                <a16:creationId xmlns:a16="http://schemas.microsoft.com/office/drawing/2014/main" id="{AD1126BC-C74A-C184-133B-C25AB1F98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55" y="3192687"/>
            <a:ext cx="3473059" cy="28804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BBF21639-846F-A147-0DAB-A625E16DAF77}"/>
              </a:ext>
            </a:extLst>
          </p:cNvPr>
          <p:cNvSpPr txBox="1"/>
          <p:nvPr/>
        </p:nvSpPr>
        <p:spPr>
          <a:xfrm>
            <a:off x="4551925" y="3689876"/>
            <a:ext cx="3996124"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endParaRPr lang="es-AR" sz="1200" b="0" dirty="0">
              <a:solidFill>
                <a:srgbClr val="C586C0"/>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a:p>
            <a:endParaRPr lang="es-AR" sz="1200" b="0" dirty="0">
              <a:solidFill>
                <a:srgbClr val="D4D4D4"/>
              </a:solidFill>
              <a:effectLst/>
              <a:latin typeface="Consolas" panose="020B0609020204030204" pitchFamily="49" charset="0"/>
            </a:endParaRPr>
          </a:p>
        </p:txBody>
      </p:sp>
      <p:pic>
        <p:nvPicPr>
          <p:cNvPr id="16" name="Picture 3" descr="Ventana del conversor de temperatura">
            <a:extLst>
              <a:ext uri="{FF2B5EF4-FFF2-40B4-BE49-F238E27FC236}">
                <a16:creationId xmlns:a16="http://schemas.microsoft.com/office/drawing/2014/main" id="{8472DA2B-A585-8C55-73DC-7184A3A3B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2272" y="3503758"/>
            <a:ext cx="2520321" cy="2099265"/>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a la derecha 5">
            <a:extLst>
              <a:ext uri="{FF2B5EF4-FFF2-40B4-BE49-F238E27FC236}">
                <a16:creationId xmlns:a16="http://schemas.microsoft.com/office/drawing/2014/main" id="{1FBA0055-0EA4-8081-15DC-A325FCAF56AC}"/>
              </a:ext>
            </a:extLst>
          </p:cNvPr>
          <p:cNvSpPr/>
          <p:nvPr/>
        </p:nvSpPr>
        <p:spPr>
          <a:xfrm>
            <a:off x="8759030" y="4194629"/>
            <a:ext cx="677521" cy="711200"/>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2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dirty="0">
                <a:solidFill>
                  <a:schemeClr val="bg1"/>
                </a:solidFill>
              </a:rPr>
              <a:t>Widgets</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44613" y="2727455"/>
            <a:ext cx="6096000" cy="1754326"/>
          </a:xfrm>
          <a:prstGeom prst="rect">
            <a:avLst/>
          </a:prstGeom>
          <a:noFill/>
        </p:spPr>
        <p:txBody>
          <a:bodyPr wrap="square">
            <a:spAutoFit/>
          </a:bodyPr>
          <a:lstStyle/>
          <a:p>
            <a:pPr algn="r"/>
            <a:r>
              <a:rPr lang="es-MX" b="0" i="0" dirty="0">
                <a:solidFill>
                  <a:srgbClr val="BDC1C6"/>
                </a:solidFill>
                <a:effectLst/>
                <a:latin typeface="Google Sans"/>
              </a:rPr>
              <a:t>En informática, un widget o artilugio​ es una </a:t>
            </a:r>
            <a:r>
              <a:rPr lang="es-MX" b="0" i="0" dirty="0">
                <a:solidFill>
                  <a:srgbClr val="E2EEFF"/>
                </a:solidFill>
                <a:effectLst/>
                <a:latin typeface="Google Sans"/>
              </a:rPr>
              <a:t>pequeña aplicación o programa, usualmente presentado en clases, archivos o ficheros pequeños que son ejecutados por un motor de widgets o Widget </a:t>
            </a:r>
            <a:r>
              <a:rPr lang="es-MX" b="0" i="0" dirty="0" err="1">
                <a:solidFill>
                  <a:srgbClr val="E2EEFF"/>
                </a:solidFill>
                <a:effectLst/>
                <a:latin typeface="Google Sans"/>
              </a:rPr>
              <a:t>Engine</a:t>
            </a:r>
            <a:r>
              <a:rPr lang="es-MX" b="0" i="0" dirty="0">
                <a:solidFill>
                  <a:srgbClr val="BDC1C6"/>
                </a:solidFill>
                <a:effectLst/>
                <a:latin typeface="Google Sans"/>
              </a:rPr>
              <a:t>. Entre sus objetivos están dar fácil acceso a funciones frecuentemente usadas y proveer de información visual.</a:t>
            </a:r>
            <a:endParaRPr lang="es-AR" dirty="0"/>
          </a:p>
        </p:txBody>
      </p:sp>
    </p:spTree>
    <p:extLst>
      <p:ext uri="{BB962C8B-B14F-4D97-AF65-F5344CB8AC3E}">
        <p14:creationId xmlns:p14="http://schemas.microsoft.com/office/powerpoint/2010/main" val="13794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622461"/>
            <a:ext cx="11401146" cy="1446550"/>
          </a:xfrm>
          <a:prstGeom prst="rect">
            <a:avLst/>
          </a:prstGeom>
          <a:noFill/>
        </p:spPr>
        <p:txBody>
          <a:bodyPr wrap="square">
            <a:spAutoFit/>
          </a:bodyPr>
          <a:lstStyle/>
          <a:p>
            <a:pPr algn="l"/>
            <a:r>
              <a:rPr lang="es-MX" sz="1600" b="0" i="0" dirty="0">
                <a:solidFill>
                  <a:srgbClr val="111111"/>
                </a:solidFill>
                <a:effectLst/>
              </a:rPr>
              <a:t>1. Introducción</a:t>
            </a:r>
          </a:p>
          <a:p>
            <a:pPr algn="l"/>
            <a:r>
              <a:rPr lang="es-MX" sz="1200" b="0" i="0" dirty="0" err="1">
                <a:solidFill>
                  <a:srgbClr val="444444"/>
                </a:solidFill>
                <a:effectLst/>
              </a:rPr>
              <a:t>Tkinter</a:t>
            </a:r>
            <a:r>
              <a:rPr lang="es-MX" sz="1200" b="0" i="0" dirty="0">
                <a:solidFill>
                  <a:srgbClr val="444444"/>
                </a:solidFill>
                <a:effectLst/>
              </a:rPr>
              <a:t> es el paquete más utilizado para crear interfaces gráficas en Python. Es una capa orientada a objetos basada en </a:t>
            </a:r>
            <a:r>
              <a:rPr lang="es-MX" sz="1200" b="0" i="0" dirty="0" err="1">
                <a:solidFill>
                  <a:srgbClr val="444444"/>
                </a:solidFill>
                <a:effectLst/>
              </a:rPr>
              <a:t>Tcl</a:t>
            </a:r>
            <a:r>
              <a:rPr lang="es-MX" sz="1200" b="0" i="0" dirty="0">
                <a:solidFill>
                  <a:srgbClr val="444444"/>
                </a:solidFill>
                <a:effectLst/>
              </a:rPr>
              <a:t> (sencillo y versátil lenguaje de programación open-</a:t>
            </a:r>
            <a:r>
              <a:rPr lang="es-MX" sz="1200" b="0" i="0" dirty="0" err="1">
                <a:solidFill>
                  <a:srgbClr val="444444"/>
                </a:solidFill>
                <a:effectLst/>
              </a:rPr>
              <a:t>source</a:t>
            </a:r>
            <a:r>
              <a:rPr lang="es-MX" sz="1200" b="0" i="0" dirty="0">
                <a:solidFill>
                  <a:srgbClr val="444444"/>
                </a:solidFill>
                <a:effectLst/>
              </a:rPr>
              <a:t>) y </a:t>
            </a:r>
            <a:r>
              <a:rPr lang="es-MX" sz="1200" b="0" i="0" dirty="0" err="1">
                <a:solidFill>
                  <a:srgbClr val="444444"/>
                </a:solidFill>
                <a:effectLst/>
              </a:rPr>
              <a:t>Tk</a:t>
            </a:r>
            <a:r>
              <a:rPr lang="es-MX" sz="1200" b="0" i="0" dirty="0">
                <a:solidFill>
                  <a:srgbClr val="444444"/>
                </a:solidFill>
                <a:effectLst/>
              </a:rPr>
              <a:t> (la herramienta GUI estándar para </a:t>
            </a:r>
            <a:r>
              <a:rPr lang="es-MX" sz="1200" b="0" i="0" dirty="0" err="1">
                <a:solidFill>
                  <a:srgbClr val="444444"/>
                </a:solidFill>
                <a:effectLst/>
              </a:rPr>
              <a:t>Tcl</a:t>
            </a:r>
            <a:r>
              <a:rPr lang="es-MX" sz="1200" b="0" i="0" dirty="0">
                <a:solidFill>
                  <a:srgbClr val="444444"/>
                </a:solidFill>
                <a:effectLst/>
              </a:rPr>
              <a:t>).</a:t>
            </a:r>
          </a:p>
          <a:p>
            <a:pPr algn="l"/>
            <a:endParaRPr lang="es-MX" sz="1200" b="0" i="0" dirty="0">
              <a:solidFill>
                <a:srgbClr val="444444"/>
              </a:solidFill>
              <a:effectLst/>
            </a:endParaRPr>
          </a:p>
          <a:p>
            <a:pPr algn="l"/>
            <a:endParaRPr lang="es-MX" sz="1200" b="0" i="0" dirty="0">
              <a:solidFill>
                <a:srgbClr val="444444"/>
              </a:solidFill>
              <a:effectLst/>
            </a:endParaRPr>
          </a:p>
          <a:p>
            <a:endParaRPr lang="es-MX" sz="1200" dirty="0"/>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64457" y="1430611"/>
            <a:ext cx="10157268" cy="738664"/>
          </a:xfrm>
          <a:prstGeom prst="rect">
            <a:avLst/>
          </a:prstGeom>
          <a:noFill/>
        </p:spPr>
        <p:txBody>
          <a:bodyPr wrap="square">
            <a:spAutoFit/>
          </a:bodyPr>
          <a:lstStyle/>
          <a:p>
            <a:r>
              <a:rPr lang="es-MX" dirty="0">
                <a:solidFill>
                  <a:schemeClr val="accent1">
                    <a:lumMod val="50000"/>
                  </a:schemeClr>
                </a:solidFill>
              </a:rPr>
              <a:t>Widgets</a:t>
            </a:r>
          </a:p>
          <a:p>
            <a:r>
              <a:rPr lang="es-MX" sz="1200" dirty="0"/>
              <a:t>A la hora de montar una vista con </a:t>
            </a:r>
            <a:r>
              <a:rPr lang="es-MX" sz="1200" dirty="0" err="1"/>
              <a:t>Tkinter</a:t>
            </a:r>
            <a:r>
              <a:rPr lang="es-MX" sz="1200" dirty="0"/>
              <a:t>, nos basaremos en widgets jerarquizados, que irán componiendo poco a poco nuestra interfaz. Algunos de los más comunes son:</a:t>
            </a:r>
          </a:p>
        </p:txBody>
      </p:sp>
      <p:pic>
        <p:nvPicPr>
          <p:cNvPr id="11" name="Picture 2">
            <a:extLst>
              <a:ext uri="{FF2B5EF4-FFF2-40B4-BE49-F238E27FC236}">
                <a16:creationId xmlns:a16="http://schemas.microsoft.com/office/drawing/2014/main" id="{9434CAFD-CF18-399A-575A-666E27450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036" y="2101456"/>
            <a:ext cx="2814167" cy="301517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FA8BAF11-1948-A5DF-F8AC-184F8E9AE30D}"/>
              </a:ext>
            </a:extLst>
          </p:cNvPr>
          <p:cNvSpPr txBox="1"/>
          <p:nvPr/>
        </p:nvSpPr>
        <p:spPr>
          <a:xfrm>
            <a:off x="4868196" y="2216482"/>
            <a:ext cx="2290482" cy="461665"/>
          </a:xfrm>
          <a:prstGeom prst="rect">
            <a:avLst/>
          </a:prstGeom>
          <a:noFill/>
        </p:spPr>
        <p:txBody>
          <a:bodyPr wrap="square">
            <a:spAutoFit/>
          </a:bodyPr>
          <a:lstStyle/>
          <a:p>
            <a:r>
              <a:rPr lang="es-AR" sz="1200" dirty="0"/>
              <a:t>2. </a:t>
            </a:r>
            <a:r>
              <a:rPr lang="es-AR" sz="1200" dirty="0" err="1"/>
              <a:t>Frame</a:t>
            </a:r>
            <a:r>
              <a:rPr lang="es-AR" sz="1200" dirty="0"/>
              <a:t>: marco que permite agrupar diferentes widgets.</a:t>
            </a:r>
          </a:p>
        </p:txBody>
      </p:sp>
      <p:pic>
        <p:nvPicPr>
          <p:cNvPr id="1028" name="Picture 4">
            <a:extLst>
              <a:ext uri="{FF2B5EF4-FFF2-40B4-BE49-F238E27FC236}">
                <a16:creationId xmlns:a16="http://schemas.microsoft.com/office/drawing/2014/main" id="{4A4710C9-EFF1-6A30-BAC1-A5C50A551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4687" y="2549321"/>
            <a:ext cx="2857500" cy="203835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FF5C86AA-6602-CEA6-A9ED-DC503B8B6A3E}"/>
              </a:ext>
            </a:extLst>
          </p:cNvPr>
          <p:cNvSpPr txBox="1"/>
          <p:nvPr/>
        </p:nvSpPr>
        <p:spPr>
          <a:xfrm>
            <a:off x="8086594" y="2325262"/>
            <a:ext cx="2676886" cy="461665"/>
          </a:xfrm>
          <a:prstGeom prst="rect">
            <a:avLst/>
          </a:prstGeom>
          <a:noFill/>
        </p:spPr>
        <p:txBody>
          <a:bodyPr wrap="square">
            <a:spAutoFit/>
          </a:bodyPr>
          <a:lstStyle/>
          <a:p>
            <a:r>
              <a:rPr lang="pt-BR" sz="1200" dirty="0"/>
              <a:t>3. </a:t>
            </a:r>
            <a:r>
              <a:rPr lang="pt-BR" sz="1200" dirty="0" err="1"/>
              <a:t>Label</a:t>
            </a:r>
            <a:r>
              <a:rPr lang="pt-BR" sz="1200" dirty="0"/>
              <a:t>: etiqueta estática que permite mostrar texto o </a:t>
            </a:r>
            <a:r>
              <a:rPr lang="pt-BR" sz="1200" dirty="0" err="1"/>
              <a:t>imagen</a:t>
            </a:r>
            <a:r>
              <a:rPr lang="pt-BR" sz="1200" dirty="0"/>
              <a:t>.</a:t>
            </a:r>
            <a:endParaRPr lang="es-AR" sz="1200" dirty="0"/>
          </a:p>
        </p:txBody>
      </p:sp>
      <p:pic>
        <p:nvPicPr>
          <p:cNvPr id="1030" name="Picture 6">
            <a:extLst>
              <a:ext uri="{FF2B5EF4-FFF2-40B4-BE49-F238E27FC236}">
                <a16:creationId xmlns:a16="http://schemas.microsoft.com/office/drawing/2014/main" id="{4417E7EC-9EAD-4473-9660-871FD39C5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4225" y="2683281"/>
            <a:ext cx="2857500" cy="1800225"/>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BB3D9772-8855-9BCA-45BE-FC6141154771}"/>
              </a:ext>
            </a:extLst>
          </p:cNvPr>
          <p:cNvSpPr txBox="1"/>
          <p:nvPr/>
        </p:nvSpPr>
        <p:spPr>
          <a:xfrm>
            <a:off x="476926" y="4994162"/>
            <a:ext cx="3361683" cy="461665"/>
          </a:xfrm>
          <a:prstGeom prst="rect">
            <a:avLst/>
          </a:prstGeom>
          <a:noFill/>
        </p:spPr>
        <p:txBody>
          <a:bodyPr wrap="square">
            <a:spAutoFit/>
          </a:bodyPr>
          <a:lstStyle/>
          <a:p>
            <a:r>
              <a:rPr lang="es-AR" sz="1200" dirty="0"/>
              <a:t>4. </a:t>
            </a:r>
            <a:r>
              <a:rPr lang="es-AR" sz="1200" dirty="0" err="1"/>
              <a:t>Entry</a:t>
            </a:r>
            <a:r>
              <a:rPr lang="es-AR" sz="1200" dirty="0"/>
              <a:t>: etiqueta que permite introducir texto corto (típico de formularios).</a:t>
            </a:r>
          </a:p>
        </p:txBody>
      </p:sp>
      <p:pic>
        <p:nvPicPr>
          <p:cNvPr id="1032" name="Picture 8">
            <a:extLst>
              <a:ext uri="{FF2B5EF4-FFF2-40B4-BE49-F238E27FC236}">
                <a16:creationId xmlns:a16="http://schemas.microsoft.com/office/drawing/2014/main" id="{35F200EE-96C6-EEB3-D1E3-402C91DC95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673" y="5373083"/>
            <a:ext cx="2857500" cy="1419225"/>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77A5C23-2B02-416B-F037-9659823D008C}"/>
              </a:ext>
            </a:extLst>
          </p:cNvPr>
          <p:cNvSpPr txBox="1"/>
          <p:nvPr/>
        </p:nvSpPr>
        <p:spPr>
          <a:xfrm>
            <a:off x="3731102" y="5547873"/>
            <a:ext cx="1828964" cy="830997"/>
          </a:xfrm>
          <a:prstGeom prst="rect">
            <a:avLst/>
          </a:prstGeom>
          <a:noFill/>
        </p:spPr>
        <p:txBody>
          <a:bodyPr wrap="square">
            <a:spAutoFit/>
          </a:bodyPr>
          <a:lstStyle/>
          <a:p>
            <a:pPr algn="r"/>
            <a:r>
              <a:rPr lang="es-MX" sz="1200" dirty="0"/>
              <a:t>5. Text: campo que permite introducir texto largo (típico para añadir comentarios).</a:t>
            </a:r>
            <a:endParaRPr lang="es-AR" sz="1200" dirty="0"/>
          </a:p>
        </p:txBody>
      </p:sp>
      <p:pic>
        <p:nvPicPr>
          <p:cNvPr id="1034" name="Picture 10">
            <a:extLst>
              <a:ext uri="{FF2B5EF4-FFF2-40B4-BE49-F238E27FC236}">
                <a16:creationId xmlns:a16="http://schemas.microsoft.com/office/drawing/2014/main" id="{722A627B-ACC5-5FBA-565E-E9572359C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4644" y="4474827"/>
            <a:ext cx="2857500" cy="2390775"/>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5364A21D-2F41-42A9-3E72-31738899C4EC}"/>
              </a:ext>
            </a:extLst>
          </p:cNvPr>
          <p:cNvSpPr txBox="1"/>
          <p:nvPr/>
        </p:nvSpPr>
        <p:spPr>
          <a:xfrm>
            <a:off x="9555686" y="5776135"/>
            <a:ext cx="1723909" cy="461665"/>
          </a:xfrm>
          <a:prstGeom prst="rect">
            <a:avLst/>
          </a:prstGeom>
          <a:noFill/>
        </p:spPr>
        <p:txBody>
          <a:bodyPr wrap="square">
            <a:spAutoFit/>
          </a:bodyPr>
          <a:lstStyle/>
          <a:p>
            <a:pPr algn="r">
              <a:buFont typeface="Arial" panose="020B0604020202020204" pitchFamily="34" charset="0"/>
              <a:buChar char="•"/>
            </a:pPr>
            <a:r>
              <a:rPr lang="es-MX" sz="1200" b="0" i="1" dirty="0">
                <a:solidFill>
                  <a:srgbClr val="444444"/>
                </a:solidFill>
                <a:effectLst/>
              </a:rPr>
              <a:t>6. </a:t>
            </a:r>
            <a:r>
              <a:rPr lang="es-MX" sz="1200" b="0" i="1" dirty="0" err="1">
                <a:solidFill>
                  <a:srgbClr val="444444"/>
                </a:solidFill>
                <a:effectLst/>
              </a:rPr>
              <a:t>Button</a:t>
            </a:r>
            <a:r>
              <a:rPr lang="es-MX" sz="1200" b="0" i="0" dirty="0">
                <a:solidFill>
                  <a:srgbClr val="444444"/>
                </a:solidFill>
                <a:effectLst/>
              </a:rPr>
              <a:t>: ejecuta una función al ser pulsado.</a:t>
            </a:r>
          </a:p>
        </p:txBody>
      </p:sp>
      <p:pic>
        <p:nvPicPr>
          <p:cNvPr id="1036" name="Picture 12">
            <a:extLst>
              <a:ext uri="{FF2B5EF4-FFF2-40B4-BE49-F238E27FC236}">
                <a16:creationId xmlns:a16="http://schemas.microsoft.com/office/drawing/2014/main" id="{862AC686-75A1-3E9A-8617-45C34E4CA9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92827" y="4191531"/>
            <a:ext cx="2857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F427A19D-F46A-09EE-C375-457FAFA6328B}"/>
              </a:ext>
            </a:extLst>
          </p:cNvPr>
          <p:cNvSpPr txBox="1"/>
          <p:nvPr/>
        </p:nvSpPr>
        <p:spPr>
          <a:xfrm>
            <a:off x="4690759" y="129896"/>
            <a:ext cx="6185646" cy="461665"/>
          </a:xfrm>
          <a:prstGeom prst="rect">
            <a:avLst/>
          </a:prstGeom>
          <a:noFill/>
        </p:spPr>
        <p:txBody>
          <a:bodyPr wrap="square">
            <a:spAutoFit/>
          </a:bodyPr>
          <a:lstStyle/>
          <a:p>
            <a:r>
              <a:rPr lang="es-MX" sz="2400" dirty="0">
                <a:solidFill>
                  <a:schemeClr val="accent1">
                    <a:lumMod val="50000"/>
                  </a:schemeClr>
                </a:solidFill>
              </a:rPr>
              <a:t>Widgets</a:t>
            </a:r>
          </a:p>
        </p:txBody>
      </p:sp>
      <p:sp>
        <p:nvSpPr>
          <p:cNvPr id="29" name="CuadroTexto 28">
            <a:extLst>
              <a:ext uri="{FF2B5EF4-FFF2-40B4-BE49-F238E27FC236}">
                <a16:creationId xmlns:a16="http://schemas.microsoft.com/office/drawing/2014/main" id="{B53342A2-ED52-39D1-FEF6-8822F20CF94D}"/>
              </a:ext>
            </a:extLst>
          </p:cNvPr>
          <p:cNvSpPr txBox="1"/>
          <p:nvPr/>
        </p:nvSpPr>
        <p:spPr>
          <a:xfrm>
            <a:off x="190020" y="2888221"/>
            <a:ext cx="1813264" cy="830997"/>
          </a:xfrm>
          <a:prstGeom prst="rect">
            <a:avLst/>
          </a:prstGeom>
          <a:noFill/>
        </p:spPr>
        <p:txBody>
          <a:bodyPr wrap="square">
            <a:spAutoFit/>
          </a:bodyPr>
          <a:lstStyle/>
          <a:p>
            <a:pPr algn="r"/>
            <a:r>
              <a:rPr lang="es-MX" sz="1200" dirty="0"/>
              <a:t>1. </a:t>
            </a:r>
            <a:r>
              <a:rPr lang="es-MX" sz="1200" dirty="0" err="1"/>
              <a:t>Tk</a:t>
            </a:r>
            <a:r>
              <a:rPr lang="es-MX" sz="1200" dirty="0"/>
              <a:t>: es la raíz de la interfaz, donde vamos a  colocar el resto de widgets.</a:t>
            </a:r>
            <a:endParaRPr lang="es-AR" sz="1200" dirty="0"/>
          </a:p>
        </p:txBody>
      </p:sp>
    </p:spTree>
    <p:extLst>
      <p:ext uri="{BB962C8B-B14F-4D97-AF65-F5344CB8AC3E}">
        <p14:creationId xmlns:p14="http://schemas.microsoft.com/office/powerpoint/2010/main" val="8759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47042" y="748783"/>
            <a:ext cx="10157268" cy="830997"/>
          </a:xfrm>
          <a:prstGeom prst="rect">
            <a:avLst/>
          </a:prstGeom>
          <a:noFill/>
        </p:spPr>
        <p:txBody>
          <a:bodyPr wrap="square">
            <a:spAutoFit/>
          </a:bodyPr>
          <a:lstStyle/>
          <a:p>
            <a:r>
              <a:rPr lang="es-MX" sz="1200" dirty="0"/>
              <a:t>Widgets</a:t>
            </a:r>
            <a:br>
              <a:rPr lang="es-MX" sz="1200" dirty="0"/>
            </a:br>
            <a:endParaRPr lang="es-MX" sz="1200" dirty="0"/>
          </a:p>
          <a:p>
            <a:r>
              <a:rPr lang="es-MX" sz="1200" dirty="0"/>
              <a:t>A la hora de montar una vista con </a:t>
            </a:r>
            <a:r>
              <a:rPr lang="es-MX" sz="1200" dirty="0" err="1"/>
              <a:t>Tkinter</a:t>
            </a:r>
            <a:r>
              <a:rPr lang="es-MX" sz="1200" dirty="0"/>
              <a:t>, nos basaremos en widgets jerarquizados, que irán componiendo poco a poco nuestra interfaz. Algunos de los más comunes son:</a:t>
            </a:r>
          </a:p>
        </p:txBody>
      </p:sp>
      <p:sp>
        <p:nvSpPr>
          <p:cNvPr id="4" name="CuadroTexto 3">
            <a:extLst>
              <a:ext uri="{FF2B5EF4-FFF2-40B4-BE49-F238E27FC236}">
                <a16:creationId xmlns:a16="http://schemas.microsoft.com/office/drawing/2014/main" id="{2A19B785-BE46-764C-84CE-F17A72063772}"/>
              </a:ext>
            </a:extLst>
          </p:cNvPr>
          <p:cNvSpPr txBox="1"/>
          <p:nvPr/>
        </p:nvSpPr>
        <p:spPr>
          <a:xfrm>
            <a:off x="315223" y="2039122"/>
            <a:ext cx="3228487" cy="461665"/>
          </a:xfrm>
          <a:prstGeom prst="rect">
            <a:avLst/>
          </a:prstGeom>
          <a:noFill/>
        </p:spPr>
        <p:txBody>
          <a:bodyPr wrap="square">
            <a:spAutoFit/>
          </a:bodyPr>
          <a:lstStyle/>
          <a:p>
            <a:r>
              <a:rPr lang="es-MX" sz="1200" dirty="0"/>
              <a:t>7, </a:t>
            </a:r>
            <a:r>
              <a:rPr lang="es-MX" sz="1200" dirty="0" err="1"/>
              <a:t>Radiobutton</a:t>
            </a:r>
            <a:r>
              <a:rPr lang="es-MX" sz="1200" dirty="0"/>
              <a:t>: permite elegir una opción entre varias.</a:t>
            </a:r>
            <a:endParaRPr lang="es-AR" sz="1200" dirty="0"/>
          </a:p>
        </p:txBody>
      </p:sp>
      <p:pic>
        <p:nvPicPr>
          <p:cNvPr id="2050" name="Picture 2">
            <a:extLst>
              <a:ext uri="{FF2B5EF4-FFF2-40B4-BE49-F238E27FC236}">
                <a16:creationId xmlns:a16="http://schemas.microsoft.com/office/drawing/2014/main" id="{94B1553D-0CC4-79FF-5895-B02BAA88CD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42" y="2088890"/>
            <a:ext cx="2857500" cy="252412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E01041C2-842C-A749-0DC9-E6D512CCCF7F}"/>
              </a:ext>
            </a:extLst>
          </p:cNvPr>
          <p:cNvSpPr txBox="1"/>
          <p:nvPr/>
        </p:nvSpPr>
        <p:spPr>
          <a:xfrm>
            <a:off x="156573" y="4347952"/>
            <a:ext cx="2191928" cy="646331"/>
          </a:xfrm>
          <a:prstGeom prst="rect">
            <a:avLst/>
          </a:prstGeom>
          <a:noFill/>
        </p:spPr>
        <p:txBody>
          <a:bodyPr wrap="square">
            <a:spAutoFit/>
          </a:bodyPr>
          <a:lstStyle/>
          <a:p>
            <a:r>
              <a:rPr lang="es-MX" sz="1200" dirty="0"/>
              <a:t>8, </a:t>
            </a:r>
            <a:r>
              <a:rPr lang="es-MX" sz="1200" dirty="0" err="1"/>
              <a:t>Checkbutton</a:t>
            </a:r>
            <a:r>
              <a:rPr lang="es-MX" sz="1200" dirty="0"/>
              <a:t>: permite elegir varias de las opciones propuestas.</a:t>
            </a:r>
            <a:endParaRPr lang="es-AR" sz="1200" dirty="0"/>
          </a:p>
        </p:txBody>
      </p:sp>
      <p:pic>
        <p:nvPicPr>
          <p:cNvPr id="2052" name="Picture 4">
            <a:extLst>
              <a:ext uri="{FF2B5EF4-FFF2-40B4-BE49-F238E27FC236}">
                <a16:creationId xmlns:a16="http://schemas.microsoft.com/office/drawing/2014/main" id="{B02B2128-138B-1F74-E3DB-BFB7FD72B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818" y="4493850"/>
            <a:ext cx="28575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04288A6D-79D0-8FF4-5EF4-88AAA9F02E79}"/>
              </a:ext>
            </a:extLst>
          </p:cNvPr>
          <p:cNvSpPr txBox="1"/>
          <p:nvPr/>
        </p:nvSpPr>
        <p:spPr>
          <a:xfrm>
            <a:off x="7458268" y="2047246"/>
            <a:ext cx="3715870" cy="461665"/>
          </a:xfrm>
          <a:prstGeom prst="rect">
            <a:avLst/>
          </a:prstGeom>
          <a:noFill/>
        </p:spPr>
        <p:txBody>
          <a:bodyPr wrap="square">
            <a:spAutoFit/>
          </a:bodyPr>
          <a:lstStyle/>
          <a:p>
            <a:r>
              <a:rPr lang="es-MX" sz="1200" dirty="0"/>
              <a:t>9. </a:t>
            </a:r>
            <a:r>
              <a:rPr lang="es-MX" sz="1200" dirty="0" err="1"/>
              <a:t>Menu</a:t>
            </a:r>
            <a:r>
              <a:rPr lang="es-MX" sz="1200" dirty="0"/>
              <a:t>: clásico menú superior con opciones (Archivo, Editar…).</a:t>
            </a:r>
            <a:endParaRPr lang="es-AR" sz="1200" dirty="0"/>
          </a:p>
        </p:txBody>
      </p:sp>
      <p:pic>
        <p:nvPicPr>
          <p:cNvPr id="2054" name="Picture 6">
            <a:extLst>
              <a:ext uri="{FF2B5EF4-FFF2-40B4-BE49-F238E27FC236}">
                <a16:creationId xmlns:a16="http://schemas.microsoft.com/office/drawing/2014/main" id="{73025B24-DDEB-F2B0-5580-E61D3F97F4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2044" y="2581340"/>
            <a:ext cx="2857500" cy="2466975"/>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D2D10DD-3C45-061F-8724-5BAE14BE34C0}"/>
              </a:ext>
            </a:extLst>
          </p:cNvPr>
          <p:cNvSpPr txBox="1"/>
          <p:nvPr/>
        </p:nvSpPr>
        <p:spPr>
          <a:xfrm>
            <a:off x="3794416" y="1788176"/>
            <a:ext cx="6194610" cy="276999"/>
          </a:xfrm>
          <a:prstGeom prst="rect">
            <a:avLst/>
          </a:prstGeom>
          <a:noFill/>
        </p:spPr>
        <p:txBody>
          <a:bodyPr wrap="square">
            <a:spAutoFit/>
          </a:bodyPr>
          <a:lstStyle/>
          <a:p>
            <a:r>
              <a:rPr lang="es-AR" sz="1200" dirty="0"/>
              <a:t>10, </a:t>
            </a:r>
            <a:r>
              <a:rPr lang="es-AR" sz="1200" dirty="0" err="1"/>
              <a:t>Dialogs</a:t>
            </a:r>
            <a:r>
              <a:rPr lang="es-AR" sz="1200" dirty="0"/>
              <a:t>: ventana emergente (o pop-up).</a:t>
            </a:r>
          </a:p>
        </p:txBody>
      </p:sp>
      <p:pic>
        <p:nvPicPr>
          <p:cNvPr id="2056" name="Picture 8">
            <a:extLst>
              <a:ext uri="{FF2B5EF4-FFF2-40B4-BE49-F238E27FC236}">
                <a16:creationId xmlns:a16="http://schemas.microsoft.com/office/drawing/2014/main" id="{21D3C1A4-D4DA-F147-30BA-0F521D9832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2089" y="2099417"/>
            <a:ext cx="2857500" cy="158115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C279C71C-F7ED-E239-D741-62F9D33B59B0}"/>
              </a:ext>
            </a:extLst>
          </p:cNvPr>
          <p:cNvSpPr txBox="1"/>
          <p:nvPr/>
        </p:nvSpPr>
        <p:spPr>
          <a:xfrm>
            <a:off x="7989219" y="5423343"/>
            <a:ext cx="4154203" cy="1015663"/>
          </a:xfrm>
          <a:prstGeom prst="rect">
            <a:avLst/>
          </a:prstGeom>
          <a:noFill/>
        </p:spPr>
        <p:txBody>
          <a:bodyPr wrap="square">
            <a:spAutoFit/>
          </a:bodyPr>
          <a:lstStyle/>
          <a:p>
            <a:r>
              <a:rPr lang="es-MX" sz="1200" dirty="0"/>
              <a:t>Cuando vayamos a inicializar el componente, debemos pasar por constructor el elemento que quede “por encima” en la jerarquía de la vista (si queremos colocar una </a:t>
            </a:r>
            <a:r>
              <a:rPr lang="es-MX" sz="1200" dirty="0" err="1"/>
              <a:t>label</a:t>
            </a:r>
            <a:r>
              <a:rPr lang="es-MX" sz="1200" dirty="0"/>
              <a:t> dentro de un </a:t>
            </a:r>
            <a:r>
              <a:rPr lang="es-MX" sz="1200" dirty="0" err="1"/>
              <a:t>frame</a:t>
            </a:r>
            <a:r>
              <a:rPr lang="es-MX" sz="1200" dirty="0"/>
              <a:t>, al construir la etiqueta le pasaremos el marco como argumento del constructor).</a:t>
            </a:r>
            <a:endParaRPr lang="es-AR" sz="1200" dirty="0"/>
          </a:p>
        </p:txBody>
      </p:sp>
      <p:sp>
        <p:nvSpPr>
          <p:cNvPr id="2" name="CuadroTexto 1">
            <a:extLst>
              <a:ext uri="{FF2B5EF4-FFF2-40B4-BE49-F238E27FC236}">
                <a16:creationId xmlns:a16="http://schemas.microsoft.com/office/drawing/2014/main" id="{CF2F1002-4401-F186-2306-F658C096E6F2}"/>
              </a:ext>
            </a:extLst>
          </p:cNvPr>
          <p:cNvSpPr txBox="1"/>
          <p:nvPr/>
        </p:nvSpPr>
        <p:spPr>
          <a:xfrm>
            <a:off x="3813645" y="3865933"/>
            <a:ext cx="6194610" cy="276999"/>
          </a:xfrm>
          <a:prstGeom prst="rect">
            <a:avLst/>
          </a:prstGeom>
          <a:noFill/>
        </p:spPr>
        <p:txBody>
          <a:bodyPr wrap="square">
            <a:spAutoFit/>
          </a:bodyPr>
          <a:lstStyle/>
          <a:p>
            <a:r>
              <a:rPr lang="es-AR" sz="1200" dirty="0"/>
              <a:t>11,Notebook</a:t>
            </a:r>
          </a:p>
        </p:txBody>
      </p:sp>
      <p:pic>
        <p:nvPicPr>
          <p:cNvPr id="1028" name="Picture 4" descr="Py In My Eye: Tkinter Notebook Demo">
            <a:extLst>
              <a:ext uri="{FF2B5EF4-FFF2-40B4-BE49-F238E27FC236}">
                <a16:creationId xmlns:a16="http://schemas.microsoft.com/office/drawing/2014/main" id="{E29EB7BD-C4D4-B9DE-2DCC-A81B7C2C8D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5175" y="4195557"/>
            <a:ext cx="3829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2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47042" y="748783"/>
            <a:ext cx="10157268" cy="3847207"/>
          </a:xfrm>
          <a:prstGeom prst="rect">
            <a:avLst/>
          </a:prstGeom>
          <a:noFill/>
        </p:spPr>
        <p:txBody>
          <a:bodyPr wrap="square">
            <a:spAutoFit/>
          </a:bodyPr>
          <a:lstStyle/>
          <a:p>
            <a:r>
              <a:rPr lang="es-MX" sz="1600" dirty="0">
                <a:solidFill>
                  <a:schemeClr val="accent1">
                    <a:lumMod val="50000"/>
                  </a:schemeClr>
                </a:solidFill>
              </a:rPr>
              <a:t>Configuración</a:t>
            </a:r>
            <a:br>
              <a:rPr lang="es-MX" sz="1200" dirty="0"/>
            </a:br>
            <a:endParaRPr lang="es-MX" sz="1200" dirty="0"/>
          </a:p>
          <a:p>
            <a:r>
              <a:rPr lang="es-MX" sz="1200" dirty="0"/>
              <a:t>Para configurar un widget, simplemente llamamos a .</a:t>
            </a:r>
            <a:r>
              <a:rPr lang="es-MX" sz="1200" dirty="0" err="1"/>
              <a:t>config</a:t>
            </a:r>
            <a:r>
              <a:rPr lang="es-MX" sz="1200" dirty="0"/>
              <a:t>() y pasamos los argumentos que queramos modificar. Algunas opciones son:</a:t>
            </a:r>
          </a:p>
          <a:p>
            <a:endParaRPr lang="es-MX" sz="1200" dirty="0"/>
          </a:p>
          <a:p>
            <a:pPr marL="171450" indent="-171450">
              <a:buFont typeface="Arial" panose="020B0604020202020204" pitchFamily="34" charset="0"/>
              <a:buChar char="•"/>
            </a:pPr>
            <a:r>
              <a:rPr lang="es-MX" sz="1200" dirty="0" err="1"/>
              <a:t>bg</a:t>
            </a:r>
            <a:r>
              <a:rPr lang="es-MX" sz="1200" dirty="0"/>
              <a:t>: modifica el color de fondo. Se puede indicar con el color en inglés (incluyendo modificadores, como “</a:t>
            </a:r>
            <a:r>
              <a:rPr lang="es-MX" sz="1200" dirty="0" err="1"/>
              <a:t>darkgreen</a:t>
            </a:r>
            <a:r>
              <a:rPr lang="es-MX" sz="1200" dirty="0"/>
              <a:t>”) o su código RGB en hexadecimal (“#</a:t>
            </a:r>
            <a:r>
              <a:rPr lang="es-MX" sz="1200" dirty="0" err="1"/>
              <a:t>aaaaaa</a:t>
            </a:r>
            <a:r>
              <a:rPr lang="es-MX" sz="1200" dirty="0"/>
              <a:t>” para blanco). Ojo: en MacOS no se puede modificar el color de fondo de los botones; aunque indiquemos un nuevo color, se mostrará en blanco. Lo más parecido que podemos hacer es configurar el </a:t>
            </a:r>
            <a:r>
              <a:rPr lang="es-MX" sz="1200" dirty="0" err="1"/>
              <a:t>highlightbackground</a:t>
            </a:r>
            <a:r>
              <a:rPr lang="es-MX" sz="1200" dirty="0"/>
              <a:t>, que pintará el fondo alrededor del botón del color que indiquemos.</a:t>
            </a:r>
          </a:p>
          <a:p>
            <a:pPr marL="171450" indent="-171450">
              <a:buFont typeface="Arial" panose="020B0604020202020204" pitchFamily="34" charset="0"/>
              <a:buChar char="•"/>
            </a:pPr>
            <a:r>
              <a:rPr lang="es-MX" sz="1200" dirty="0" err="1"/>
              <a:t>fg</a:t>
            </a:r>
            <a:r>
              <a:rPr lang="es-MX" sz="1200" dirty="0"/>
              <a:t>: cambia el color del texto.</a:t>
            </a:r>
          </a:p>
          <a:p>
            <a:pPr marL="171450" indent="-171450">
              <a:buFont typeface="Arial" panose="020B0604020202020204" pitchFamily="34" charset="0"/>
              <a:buChar char="•"/>
            </a:pPr>
            <a:r>
              <a:rPr lang="es-MX" sz="1200" dirty="0"/>
              <a:t>cursor: modifica la forma del cursor. Algunos de los más utilizados son “</a:t>
            </a:r>
            <a:r>
              <a:rPr lang="es-MX" sz="1200" dirty="0" err="1"/>
              <a:t>gumby</a:t>
            </a:r>
            <a:r>
              <a:rPr lang="es-MX" sz="1200" dirty="0"/>
              <a:t>”, “</a:t>
            </a:r>
            <a:r>
              <a:rPr lang="es-MX" sz="1200" dirty="0" err="1"/>
              <a:t>pencil</a:t>
            </a:r>
            <a:r>
              <a:rPr lang="es-MX" sz="1200" dirty="0"/>
              <a:t>”, “</a:t>
            </a:r>
            <a:r>
              <a:rPr lang="es-MX" sz="1200" dirty="0" err="1"/>
              <a:t>watch</a:t>
            </a:r>
            <a:r>
              <a:rPr lang="es-MX" sz="1200" dirty="0"/>
              <a:t>” o “</a:t>
            </a:r>
            <a:r>
              <a:rPr lang="es-MX" sz="1200" dirty="0" err="1"/>
              <a:t>cross</a:t>
            </a:r>
            <a:r>
              <a:rPr lang="es-MX" sz="1200" dirty="0"/>
              <a:t>”.</a:t>
            </a:r>
          </a:p>
          <a:p>
            <a:pPr marL="171450" indent="-171450">
              <a:buFont typeface="Arial" panose="020B0604020202020204" pitchFamily="34" charset="0"/>
              <a:buChar char="•"/>
            </a:pPr>
            <a:r>
              <a:rPr lang="es-MX" sz="1200" dirty="0" err="1"/>
              <a:t>height</a:t>
            </a:r>
            <a:r>
              <a:rPr lang="es-MX" sz="1200" dirty="0"/>
              <a:t>: altura en líneas del componente.</a:t>
            </a:r>
          </a:p>
          <a:p>
            <a:pPr marL="171450" indent="-171450">
              <a:buFont typeface="Arial" panose="020B0604020202020204" pitchFamily="34" charset="0"/>
              <a:buChar char="•"/>
            </a:pPr>
            <a:r>
              <a:rPr lang="es-MX" sz="1200" dirty="0" err="1"/>
              <a:t>width</a:t>
            </a:r>
            <a:r>
              <a:rPr lang="es-MX" sz="1200" dirty="0"/>
              <a:t>: anchura en caracteres del componente.</a:t>
            </a:r>
          </a:p>
          <a:p>
            <a:pPr marL="171450" indent="-171450">
              <a:buFont typeface="Arial" panose="020B0604020202020204" pitchFamily="34" charset="0"/>
              <a:buChar char="•"/>
            </a:pPr>
            <a:r>
              <a:rPr lang="es-MX" sz="1200" dirty="0" err="1"/>
              <a:t>font</a:t>
            </a:r>
            <a:r>
              <a:rPr lang="es-MX" sz="1200" dirty="0"/>
              <a:t>: nos permite especificar, en una tupla con nombre de la fuente, tamaño y estilo, la fuente a utilizar en el texto del componente. Por ejemplo, Font(“Times New </a:t>
            </a:r>
            <a:r>
              <a:rPr lang="es-MX" sz="1200" dirty="0" err="1"/>
              <a:t>Roman</a:t>
            </a:r>
            <a:r>
              <a:rPr lang="es-MX" sz="1200" dirty="0"/>
              <a:t>”, 24, “</a:t>
            </a:r>
            <a:r>
              <a:rPr lang="es-MX" sz="1200" dirty="0" err="1"/>
              <a:t>bold</a:t>
            </a:r>
            <a:r>
              <a:rPr lang="es-MX" sz="1200" dirty="0"/>
              <a:t> </a:t>
            </a:r>
            <a:r>
              <a:rPr lang="es-MX" sz="1200" dirty="0" err="1"/>
              <a:t>underline</a:t>
            </a:r>
            <a:r>
              <a:rPr lang="es-MX" sz="1200" dirty="0"/>
              <a:t>”).</a:t>
            </a:r>
          </a:p>
          <a:p>
            <a:pPr marL="171450" indent="-171450">
              <a:buFont typeface="Arial" panose="020B0604020202020204" pitchFamily="34" charset="0"/>
              <a:buChar char="•"/>
            </a:pPr>
            <a:r>
              <a:rPr lang="es-MX" sz="1200" dirty="0" err="1"/>
              <a:t>bd</a:t>
            </a:r>
            <a:r>
              <a:rPr lang="es-MX" sz="1200" dirty="0"/>
              <a:t>: modificamos la anchura del borde del widget.</a:t>
            </a:r>
          </a:p>
          <a:p>
            <a:pPr marL="171450" indent="-171450">
              <a:buFont typeface="Arial" panose="020B0604020202020204" pitchFamily="34" charset="0"/>
              <a:buChar char="•"/>
            </a:pPr>
            <a:r>
              <a:rPr lang="es-MX" sz="1200" dirty="0" err="1"/>
              <a:t>relief</a:t>
            </a:r>
            <a:r>
              <a:rPr lang="es-MX" sz="1200" dirty="0"/>
              <a:t>: cambiamos el estilo del borde del componente. Su valor puede ser “flat”, “</a:t>
            </a:r>
            <a:r>
              <a:rPr lang="es-MX" sz="1200" dirty="0" err="1"/>
              <a:t>sunken</a:t>
            </a:r>
            <a:r>
              <a:rPr lang="es-MX" sz="1200" dirty="0"/>
              <a:t>”, “</a:t>
            </a:r>
            <a:r>
              <a:rPr lang="es-MX" sz="1200" dirty="0" err="1"/>
              <a:t>raised</a:t>
            </a:r>
            <a:r>
              <a:rPr lang="es-MX" sz="1200" dirty="0"/>
              <a:t>”, “</a:t>
            </a:r>
            <a:r>
              <a:rPr lang="es-MX" sz="1200" dirty="0" err="1"/>
              <a:t>groove</a:t>
            </a:r>
            <a:r>
              <a:rPr lang="es-MX" sz="1200" dirty="0"/>
              <a:t>”, “</a:t>
            </a:r>
            <a:r>
              <a:rPr lang="es-MX" sz="1200" dirty="0" err="1"/>
              <a:t>solid</a:t>
            </a:r>
            <a:r>
              <a:rPr lang="es-MX" sz="1200" dirty="0"/>
              <a:t>” o “</a:t>
            </a:r>
            <a:r>
              <a:rPr lang="es-MX" sz="1200" dirty="0" err="1"/>
              <a:t>ridge</a:t>
            </a:r>
            <a:r>
              <a:rPr lang="es-MX" sz="1200" dirty="0"/>
              <a:t>”.</a:t>
            </a:r>
          </a:p>
          <a:p>
            <a:pPr marL="171450" indent="-171450">
              <a:buFont typeface="Arial" panose="020B0604020202020204" pitchFamily="34" charset="0"/>
              <a:buChar char="•"/>
            </a:pPr>
            <a:r>
              <a:rPr lang="es-MX" sz="1200" dirty="0" err="1"/>
              <a:t>state</a:t>
            </a:r>
            <a:r>
              <a:rPr lang="es-MX" sz="1200" dirty="0"/>
              <a:t>: permite deshabilitar el componente (</a:t>
            </a:r>
            <a:r>
              <a:rPr lang="es-MX" sz="1200" dirty="0" err="1"/>
              <a:t>state</a:t>
            </a:r>
            <a:r>
              <a:rPr lang="es-MX" sz="1200" dirty="0"/>
              <a:t>=DISABLED); por ejemplo, una </a:t>
            </a:r>
            <a:r>
              <a:rPr lang="es-MX" sz="1200" dirty="0" err="1"/>
              <a:t>Label</a:t>
            </a:r>
            <a:r>
              <a:rPr lang="es-MX" sz="1200" dirty="0"/>
              <a:t> en la que no se puede escribir o un </a:t>
            </a:r>
            <a:r>
              <a:rPr lang="es-MX" sz="1200" dirty="0" err="1"/>
              <a:t>Button</a:t>
            </a:r>
            <a:r>
              <a:rPr lang="es-MX" sz="1200" dirty="0"/>
              <a:t> que no se puede </a:t>
            </a:r>
            <a:r>
              <a:rPr lang="es-MX" sz="1200" dirty="0" err="1"/>
              <a:t>clickar</a:t>
            </a:r>
            <a:r>
              <a:rPr lang="es-MX" sz="1200" dirty="0"/>
              <a:t>.</a:t>
            </a:r>
          </a:p>
          <a:p>
            <a:pPr marL="171450" indent="-171450">
              <a:buFont typeface="Arial" panose="020B0604020202020204" pitchFamily="34" charset="0"/>
              <a:buChar char="•"/>
            </a:pPr>
            <a:r>
              <a:rPr lang="es-MX" sz="1200" dirty="0" err="1"/>
              <a:t>padding</a:t>
            </a:r>
            <a:r>
              <a:rPr lang="es-MX" sz="1200" dirty="0"/>
              <a:t>: espacio en blanco alrededor del widget en cuestión.</a:t>
            </a:r>
          </a:p>
          <a:p>
            <a:pPr marL="171450" indent="-171450">
              <a:buFont typeface="Arial" panose="020B0604020202020204" pitchFamily="34" charset="0"/>
              <a:buChar char="•"/>
            </a:pPr>
            <a:r>
              <a:rPr lang="es-MX" sz="1200" dirty="0" err="1"/>
              <a:t>command</a:t>
            </a:r>
            <a:r>
              <a:rPr lang="es-MX" sz="1200" dirty="0"/>
              <a:t>: de cara a que los botones hagan cosas, podemos indicar qué función ejecutar cuando se haga </a:t>
            </a:r>
            <a:r>
              <a:rPr lang="es-MX" sz="1200" dirty="0" err="1"/>
              <a:t>click</a:t>
            </a:r>
            <a:r>
              <a:rPr lang="es-MX" sz="1200" dirty="0"/>
              <a:t> en el mismo.</a:t>
            </a:r>
          </a:p>
        </p:txBody>
      </p:sp>
      <p:pic>
        <p:nvPicPr>
          <p:cNvPr id="4098" name="Picture 2" descr="Widgets — documentación de Guia Tkinter - 0.1.1">
            <a:extLst>
              <a:ext uri="{FF2B5EF4-FFF2-40B4-BE49-F238E27FC236}">
                <a16:creationId xmlns:a16="http://schemas.microsoft.com/office/drawing/2014/main" id="{9B76AF27-1E98-C061-DAB3-B4F96D023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364" y="4538737"/>
            <a:ext cx="5345487" cy="230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8" name="Picture 2" descr="Python Tkinter Tutorial - Javatpoint">
            <a:extLst>
              <a:ext uri="{FF2B5EF4-FFF2-40B4-BE49-F238E27FC236}">
                <a16:creationId xmlns:a16="http://schemas.microsoft.com/office/drawing/2014/main" id="{2A89F5DB-957C-D98A-04F4-9D0017018F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8121" y="1989943"/>
            <a:ext cx="1195301" cy="11953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BCE01BC-E35C-DCCB-BC5B-DFB35E3B20CA}"/>
              </a:ext>
            </a:extLst>
          </p:cNvPr>
          <p:cNvSpPr txBox="1"/>
          <p:nvPr/>
        </p:nvSpPr>
        <p:spPr>
          <a:xfrm>
            <a:off x="464457" y="614540"/>
            <a:ext cx="10157268" cy="6186309"/>
          </a:xfrm>
          <a:prstGeom prst="rect">
            <a:avLst/>
          </a:prstGeom>
          <a:noFill/>
        </p:spPr>
        <p:txBody>
          <a:bodyPr wrap="square">
            <a:spAutoFit/>
          </a:bodyPr>
          <a:lstStyle/>
          <a:p>
            <a:r>
              <a:rPr lang="es-MX" sz="1600" dirty="0">
                <a:solidFill>
                  <a:schemeClr val="accent1">
                    <a:lumMod val="50000"/>
                  </a:schemeClr>
                </a:solidFill>
              </a:rPr>
              <a:t>Gestión de la composición</a:t>
            </a:r>
          </a:p>
          <a:p>
            <a:endParaRPr lang="es-MX" sz="1600" dirty="0">
              <a:solidFill>
                <a:schemeClr val="accent1">
                  <a:lumMod val="50000"/>
                </a:schemeClr>
              </a:solidFill>
            </a:endParaRPr>
          </a:p>
          <a:p>
            <a:r>
              <a:rPr lang="es-MX" sz="1400" dirty="0"/>
              <a:t>Es MUY IMPORTANTE que, cuando tengamos configurado el componente, utilicemos un gestor de geometría de componentes. Si no, el widget quedará creado pero no se mostrará.</a:t>
            </a:r>
          </a:p>
          <a:p>
            <a:endParaRPr lang="es-MX" sz="1400" dirty="0"/>
          </a:p>
          <a:p>
            <a:r>
              <a:rPr lang="es-MX" sz="1400" dirty="0"/>
              <a:t>Los tres más conocidos son:</a:t>
            </a:r>
          </a:p>
          <a:p>
            <a:endParaRPr lang="es-MX" sz="1400" dirty="0"/>
          </a:p>
          <a:p>
            <a:pPr marL="285750" indent="-285750">
              <a:buFont typeface="Arial" panose="020B0604020202020204" pitchFamily="34" charset="0"/>
              <a:buChar char="•"/>
            </a:pPr>
            <a:r>
              <a:rPr lang="es-MX" sz="1400" dirty="0"/>
              <a:t>Pack: cuando añadimos un nuevo componente, se “hace hueco” a continuación de los que ya están incluidos (podemos indicar que se inserte en cualquiera de las 4 direcciones), para finalmente calcular el tamaño que necesita el widget padre para contenerlos a todos.</a:t>
            </a:r>
          </a:p>
          <a:p>
            <a:pPr marL="285750" indent="-285750">
              <a:buFont typeface="Arial" panose="020B0604020202020204" pitchFamily="34" charset="0"/>
              <a:buChar char="•"/>
            </a:pPr>
            <a:r>
              <a:rPr lang="es-MX" sz="1400" dirty="0"/>
              <a:t>Place: este es el más sencillo de entender, pero puede que no el más sencillo de utilizar para todo el mundo. Al insertar un componente, podemos indicar explícitamente la posición (coordenadas X e Y) dentro del widget padre, ya sea en términos absolutos o relativos.</a:t>
            </a:r>
          </a:p>
          <a:p>
            <a:pPr marL="285750" indent="-285750">
              <a:buFont typeface="Arial" panose="020B0604020202020204" pitchFamily="34" charset="0"/>
              <a:buChar char="•"/>
            </a:pPr>
            <a:r>
              <a:rPr lang="es-MX" sz="1400" dirty="0" err="1"/>
              <a:t>Grid</a:t>
            </a:r>
            <a:r>
              <a:rPr lang="es-MX" sz="1400" dirty="0"/>
              <a:t>: la disposición de los elementos es una matriz, de manera que para cada uno debemos indicar la celda (fila y columna) que queremos que ocupe. Podemos además especificar que ocupe más de una fila y/o columna (</a:t>
            </a:r>
            <a:r>
              <a:rPr lang="es-MX" sz="1400" dirty="0" err="1"/>
              <a:t>rowspan</a:t>
            </a:r>
            <a:r>
              <a:rPr lang="es-MX" sz="1400" dirty="0"/>
              <a:t>/</a:t>
            </a:r>
            <a:r>
              <a:rPr lang="es-MX" sz="1400" dirty="0" err="1"/>
              <a:t>columnspan</a:t>
            </a:r>
            <a:r>
              <a:rPr lang="es-MX" sz="1400" dirty="0"/>
              <a:t>=3), “pegarlo” a cualquiera de los 4 bordes de la celda en vez de centrarlo (</a:t>
            </a:r>
            <a:r>
              <a:rPr lang="es-MX" sz="1400" dirty="0" err="1"/>
              <a:t>sticky</a:t>
            </a:r>
            <a:r>
              <a:rPr lang="es-MX" sz="1400" dirty="0"/>
              <a:t>=W para el borde izquierdo, por ejemplo)…</a:t>
            </a:r>
            <a:br>
              <a:rPr lang="es-MX" sz="1400" dirty="0"/>
            </a:br>
            <a:endParaRPr lang="es-MX" sz="1400" dirty="0"/>
          </a:p>
          <a:p>
            <a:r>
              <a:rPr lang="es-MX" sz="1400" dirty="0"/>
              <a:t>Personalmente, me siento mucho más cómodo utilizando un </a:t>
            </a:r>
            <a:r>
              <a:rPr lang="es-MX" sz="1400" dirty="0" err="1"/>
              <a:t>Grid</a:t>
            </a:r>
            <a:r>
              <a:rPr lang="es-MX" sz="1400" dirty="0"/>
              <a:t>: de esta manera te aseguras la distribución de los componentes, y la hora de añadir nuevos es muy visual poder pensar en ello como matriz, en vez de coordenadas o posiciones relativas a otros widgets.</a:t>
            </a:r>
            <a:br>
              <a:rPr lang="es-MX" sz="1400" dirty="0"/>
            </a:br>
            <a:br>
              <a:rPr lang="es-MX" sz="1400" dirty="0"/>
            </a:br>
            <a:r>
              <a:rPr lang="es-MX" sz="1600" dirty="0">
                <a:solidFill>
                  <a:schemeClr val="accent1">
                    <a:lumMod val="50000"/>
                  </a:schemeClr>
                </a:solidFill>
              </a:rPr>
              <a:t> Ejecución</a:t>
            </a:r>
          </a:p>
          <a:p>
            <a:r>
              <a:rPr lang="es-MX" sz="1400" dirty="0"/>
              <a:t>Una vez tenemos todos los componentes creados, configurados y añadidos en la estructura, debemos terminar el script con la instrucción </a:t>
            </a:r>
            <a:r>
              <a:rPr lang="es-MX" sz="1400" dirty="0" err="1"/>
              <a:t>tk.mainloop</a:t>
            </a:r>
            <a:r>
              <a:rPr lang="es-MX" sz="1400" dirty="0"/>
              <a:t>() (“</a:t>
            </a:r>
            <a:r>
              <a:rPr lang="es-MX" sz="1400" dirty="0" err="1"/>
              <a:t>tk</a:t>
            </a:r>
            <a:r>
              <a:rPr lang="es-MX" sz="1400" dirty="0"/>
              <a:t>” = variable </a:t>
            </a:r>
            <a:r>
              <a:rPr lang="es-MX" sz="1400" dirty="0" err="1"/>
              <a:t>Tk</a:t>
            </a:r>
            <a:r>
              <a:rPr lang="es-MX" sz="1400" dirty="0"/>
              <a:t>). Así, cuando lo ejecutemos, se abrirá la ventana principal de nuestra GUI.</a:t>
            </a:r>
            <a:br>
              <a:rPr lang="es-MX" sz="1400" dirty="0"/>
            </a:br>
            <a:endParaRPr lang="es-MX" sz="1400" dirty="0"/>
          </a:p>
          <a:p>
            <a:r>
              <a:rPr lang="es-MX" sz="1400" dirty="0">
                <a:solidFill>
                  <a:schemeClr val="bg1">
                    <a:lumMod val="65000"/>
                  </a:schemeClr>
                </a:solidFill>
              </a:rPr>
              <a:t>Tip: si guardamos nuestro script con formato .</a:t>
            </a:r>
            <a:r>
              <a:rPr lang="es-MX" sz="1400" dirty="0" err="1">
                <a:solidFill>
                  <a:schemeClr val="bg1">
                    <a:lumMod val="65000"/>
                  </a:schemeClr>
                </a:solidFill>
              </a:rPr>
              <a:t>pyw</a:t>
            </a:r>
            <a:r>
              <a:rPr lang="es-MX" sz="1400" dirty="0">
                <a:solidFill>
                  <a:schemeClr val="bg1">
                    <a:lumMod val="65000"/>
                  </a:schemeClr>
                </a:solidFill>
              </a:rPr>
              <a:t> en vez de .</a:t>
            </a:r>
            <a:r>
              <a:rPr lang="es-MX" sz="1400" dirty="0" err="1">
                <a:solidFill>
                  <a:schemeClr val="bg1">
                    <a:lumMod val="65000"/>
                  </a:schemeClr>
                </a:solidFill>
              </a:rPr>
              <a:t>py</a:t>
            </a:r>
            <a:r>
              <a:rPr lang="es-MX" sz="1400" dirty="0">
                <a:solidFill>
                  <a:schemeClr val="bg1">
                    <a:lumMod val="65000"/>
                  </a:schemeClr>
                </a:solidFill>
              </a:rPr>
              <a:t>, al ejecutarlo se abrirá nuestra interfaz, sin tener que pasar por terminal o abrir algún IDE para ello.</a:t>
            </a:r>
          </a:p>
        </p:txBody>
      </p:sp>
    </p:spTree>
    <p:extLst>
      <p:ext uri="{BB962C8B-B14F-4D97-AF65-F5344CB8AC3E}">
        <p14:creationId xmlns:p14="http://schemas.microsoft.com/office/powerpoint/2010/main" val="31398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 </a:t>
            </a:r>
          </a:p>
          <a:p>
            <a:r>
              <a:rPr lang="es-MX" sz="2400" b="1" i="0" dirty="0" err="1">
                <a:solidFill>
                  <a:schemeClr val="bg1"/>
                </a:solidFill>
                <a:effectLst/>
                <a:latin typeface="Lato" panose="020F0502020204030203" pitchFamily="34" charset="0"/>
              </a:rPr>
              <a:t>Coding</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77831" y="2905966"/>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B1CB45A-ED21-33B7-F0B4-4C7A4110B342}"/>
              </a:ext>
            </a:extLst>
          </p:cNvPr>
          <p:cNvSpPr txBox="1"/>
          <p:nvPr/>
        </p:nvSpPr>
        <p:spPr>
          <a:xfrm>
            <a:off x="944613" y="2727455"/>
            <a:ext cx="6096000" cy="1754326"/>
          </a:xfrm>
          <a:prstGeom prst="rect">
            <a:avLst/>
          </a:prstGeom>
          <a:noFill/>
        </p:spPr>
        <p:txBody>
          <a:bodyPr wrap="square">
            <a:spAutoFit/>
          </a:bodyPr>
          <a:lstStyle/>
          <a:p>
            <a:pPr algn="r"/>
            <a:r>
              <a:rPr lang="es-MX" b="0" i="0" dirty="0">
                <a:solidFill>
                  <a:srgbClr val="BDC1C6"/>
                </a:solidFill>
                <a:effectLst/>
                <a:latin typeface="Google Sans"/>
              </a:rPr>
              <a:t>Python ofrece múltiples opciones para desarrollar GUI (interfaz gráfica de usuario). De todos los métodos GUI, </a:t>
            </a:r>
            <a:r>
              <a:rPr lang="es-MX" b="0" i="0" dirty="0" err="1">
                <a:solidFill>
                  <a:srgbClr val="BDC1C6"/>
                </a:solidFill>
                <a:effectLst/>
                <a:latin typeface="Google Sans"/>
              </a:rPr>
              <a:t>tkinter</a:t>
            </a:r>
            <a:r>
              <a:rPr lang="es-MX" b="0" i="0" dirty="0">
                <a:solidFill>
                  <a:srgbClr val="BDC1C6"/>
                </a:solidFill>
                <a:effectLst/>
                <a:latin typeface="Google Sans"/>
              </a:rPr>
              <a:t> es el método más utilizado. Es una interfaz Python estándar para el kit de herramientas </a:t>
            </a:r>
            <a:r>
              <a:rPr lang="es-MX" b="0" i="0" dirty="0" err="1">
                <a:solidFill>
                  <a:srgbClr val="BDC1C6"/>
                </a:solidFill>
                <a:effectLst/>
                <a:latin typeface="Google Sans"/>
              </a:rPr>
              <a:t>Tk</a:t>
            </a:r>
            <a:r>
              <a:rPr lang="es-MX" b="0" i="0" dirty="0">
                <a:solidFill>
                  <a:srgbClr val="BDC1C6"/>
                </a:solidFill>
                <a:effectLst/>
                <a:latin typeface="Google Sans"/>
              </a:rPr>
              <a:t> GUI enviado con Python. Python con </a:t>
            </a:r>
            <a:r>
              <a:rPr lang="es-MX" b="0" i="0" dirty="0" err="1">
                <a:solidFill>
                  <a:srgbClr val="BDC1C6"/>
                </a:solidFill>
                <a:effectLst/>
                <a:latin typeface="Google Sans"/>
              </a:rPr>
              <a:t>tkinter</a:t>
            </a:r>
            <a:r>
              <a:rPr lang="es-MX" b="0" i="0" dirty="0">
                <a:solidFill>
                  <a:srgbClr val="BDC1C6"/>
                </a:solidFill>
                <a:effectLst/>
                <a:latin typeface="Google Sans"/>
              </a:rPr>
              <a:t> es la forma más rápida y fácil de crear las aplicaciones GUI. Crear una GUI usando </a:t>
            </a:r>
            <a:r>
              <a:rPr lang="es-MX" b="0" i="0" dirty="0" err="1">
                <a:solidFill>
                  <a:srgbClr val="BDC1C6"/>
                </a:solidFill>
                <a:effectLst/>
                <a:latin typeface="Google Sans"/>
              </a:rPr>
              <a:t>tkinter</a:t>
            </a:r>
            <a:r>
              <a:rPr lang="es-MX" b="0" i="0" dirty="0">
                <a:solidFill>
                  <a:srgbClr val="BDC1C6"/>
                </a:solidFill>
                <a:effectLst/>
                <a:latin typeface="Google Sans"/>
              </a:rPr>
              <a:t> es una tarea fácil..</a:t>
            </a:r>
            <a:endParaRPr lang="es-AR" dirty="0"/>
          </a:p>
        </p:txBody>
      </p:sp>
    </p:spTree>
    <p:extLst>
      <p:ext uri="{BB962C8B-B14F-4D97-AF65-F5344CB8AC3E}">
        <p14:creationId xmlns:p14="http://schemas.microsoft.com/office/powerpoint/2010/main" val="75527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7027365" y="2834248"/>
            <a:ext cx="2524396" cy="1157254"/>
            <a:chOff x="6446242" y="2735088"/>
            <a:chExt cx="5016545" cy="1157254"/>
          </a:xfrm>
        </p:grpSpPr>
        <p:sp>
          <p:nvSpPr>
            <p:cNvPr id="8" name="TextBox 7">
              <a:extLst>
                <a:ext uri="{FF2B5EF4-FFF2-40B4-BE49-F238E27FC236}">
                  <a16:creationId xmlns:a16="http://schemas.microsoft.com/office/drawing/2014/main" id="{5CF5BDA4-10C7-46A6-AC30-523A3FC438AC}"/>
                </a:ext>
              </a:extLst>
            </p:cNvPr>
            <p:cNvSpPr txBox="1"/>
            <p:nvPr/>
          </p:nvSpPr>
          <p:spPr>
            <a:xfrm>
              <a:off x="6446242" y="273508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Python </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GUI Frameworks</a:t>
              </a:r>
              <a:endParaRPr lang="ko-KR" altLang="en-US" sz="1867" dirty="0">
                <a:solidFill>
                  <a:schemeClr val="bg1"/>
                </a:solidFill>
                <a:cs typeface="Arial" pitchFamily="34" charset="0"/>
              </a:endParaRPr>
            </a:p>
          </p:txBody>
        </p:sp>
      </p:grpSp>
      <p:pic>
        <p:nvPicPr>
          <p:cNvPr id="2" name="Imagen 1">
            <a:extLst>
              <a:ext uri="{FF2B5EF4-FFF2-40B4-BE49-F238E27FC236}">
                <a16:creationId xmlns:a16="http://schemas.microsoft.com/office/drawing/2014/main" id="{2229DE43-0862-247D-9930-DFE6C9E1DA09}"/>
              </a:ext>
            </a:extLst>
          </p:cNvPr>
          <p:cNvPicPr>
            <a:picLocks noChangeAspect="1"/>
          </p:cNvPicPr>
          <p:nvPr/>
        </p:nvPicPr>
        <p:blipFill>
          <a:blip r:embed="rId2"/>
          <a:stretch>
            <a:fillRect/>
          </a:stretch>
        </p:blipFill>
        <p:spPr>
          <a:xfrm>
            <a:off x="6281740" y="3236172"/>
            <a:ext cx="748683" cy="655098"/>
          </a:xfrm>
          <a:prstGeom prst="rect">
            <a:avLst/>
          </a:prstGeom>
        </p:spPr>
      </p:pic>
      <p:pic>
        <p:nvPicPr>
          <p:cNvPr id="3" name="Imagen 2">
            <a:extLst>
              <a:ext uri="{FF2B5EF4-FFF2-40B4-BE49-F238E27FC236}">
                <a16:creationId xmlns:a16="http://schemas.microsoft.com/office/drawing/2014/main" id="{4AD20283-56AD-CB8A-4726-D52BC10A95C8}"/>
              </a:ext>
            </a:extLst>
          </p:cNvPr>
          <p:cNvPicPr>
            <a:picLocks noChangeAspect="1"/>
          </p:cNvPicPr>
          <p:nvPr/>
        </p:nvPicPr>
        <p:blipFill>
          <a:blip r:embed="rId3">
            <a:duotone>
              <a:schemeClr val="accent1">
                <a:shade val="45000"/>
                <a:satMod val="135000"/>
              </a:schemeClr>
              <a:prstClr val="white"/>
            </a:duotone>
          </a:blip>
          <a:stretch>
            <a:fillRect/>
          </a:stretch>
        </p:blipFill>
        <p:spPr>
          <a:xfrm>
            <a:off x="8130438" y="3997290"/>
            <a:ext cx="914400" cy="226029"/>
          </a:xfrm>
          <a:prstGeom prst="rect">
            <a:avLst/>
          </a:prstGeom>
        </p:spPr>
      </p:pic>
      <p:pic>
        <p:nvPicPr>
          <p:cNvPr id="23" name="Cámara 22">
            <a:extLst>
              <a:ext uri="{FF2B5EF4-FFF2-40B4-BE49-F238E27FC236}">
                <a16:creationId xmlns:a16="http://schemas.microsoft.com/office/drawing/2014/main" id="{18676736-8460-11A3-30BD-9C9DA23248E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530741" y="2627823"/>
            <a:ext cx="1837373" cy="1837373"/>
          </a:xfrm>
          <a:prstGeom prst="ellipse">
            <a:avLst/>
          </a:prstGeom>
          <a:ln>
            <a:noFill/>
          </a:ln>
          <a:effectLst>
            <a:outerShdw blurRad="190500" algn="tl" rotWithShape="0">
              <a:srgbClr val="000000">
                <a:alpha val="30000"/>
              </a:srgbClr>
            </a:outerShdw>
          </a:effectLst>
        </p:spPr>
      </p:pic>
      <p:sp>
        <p:nvSpPr>
          <p:cNvPr id="10" name="CuadroTexto 9">
            <a:extLst>
              <a:ext uri="{FF2B5EF4-FFF2-40B4-BE49-F238E27FC236}">
                <a16:creationId xmlns:a16="http://schemas.microsoft.com/office/drawing/2014/main" id="{BD67DC97-CBBB-0163-6681-D5BEABDC948A}"/>
              </a:ext>
            </a:extLst>
          </p:cNvPr>
          <p:cNvSpPr txBox="1"/>
          <p:nvPr/>
        </p:nvSpPr>
        <p:spPr>
          <a:xfrm>
            <a:off x="1070765" y="1772901"/>
            <a:ext cx="4179349" cy="3170099"/>
          </a:xfrm>
          <a:prstGeom prst="rect">
            <a:avLst/>
          </a:prstGeom>
          <a:noFill/>
          <a:ln>
            <a:noFill/>
          </a:ln>
        </p:spPr>
        <p:txBody>
          <a:bodyPr wrap="none" rtlCol="0">
            <a:spAutoFit/>
          </a:bodyPr>
          <a:lstStyle/>
          <a:p>
            <a:r>
              <a:rPr lang="es-MX" sz="20000" b="1" dirty="0">
                <a:solidFill>
                  <a:srgbClr val="E2EEFF"/>
                </a:solidFill>
                <a:latin typeface="Google Sans"/>
              </a:rPr>
              <a:t>GUI</a:t>
            </a:r>
            <a:endParaRPr lang="es-AR" sz="20000" b="1" dirty="0">
              <a:solidFill>
                <a:srgbClr val="E2EEFF"/>
              </a:solidFill>
              <a:latin typeface="Google Sans"/>
            </a:endParaRPr>
          </a:p>
        </p:txBody>
      </p:sp>
      <p:sp>
        <p:nvSpPr>
          <p:cNvPr id="12" name="Rectángulo 11">
            <a:extLst>
              <a:ext uri="{FF2B5EF4-FFF2-40B4-BE49-F238E27FC236}">
                <a16:creationId xmlns:a16="http://schemas.microsoft.com/office/drawing/2014/main" id="{97567C3E-A393-DA74-161F-167550CA3C11}"/>
              </a:ext>
            </a:extLst>
          </p:cNvPr>
          <p:cNvSpPr/>
          <p:nvPr/>
        </p:nvSpPr>
        <p:spPr>
          <a:xfrm>
            <a:off x="5910261" y="2022523"/>
            <a:ext cx="185739" cy="278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63764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207785" y="848856"/>
            <a:ext cx="3904343" cy="646331"/>
          </a:xfrm>
          <a:prstGeom prst="rect">
            <a:avLst/>
          </a:prstGeom>
          <a:noFill/>
        </p:spPr>
        <p:txBody>
          <a:bodyPr wrap="square">
            <a:spAutoFit/>
          </a:bodyPr>
          <a:lstStyle/>
          <a:p>
            <a:r>
              <a:rPr lang="es-MX" sz="1200" dirty="0"/>
              <a:t>Para comenzar, el primer paso para cualquier aplicación de </a:t>
            </a:r>
            <a:r>
              <a:rPr lang="es-MX" sz="1200" dirty="0" err="1"/>
              <a:t>Tk</a:t>
            </a:r>
            <a:r>
              <a:rPr lang="es-MX" sz="1200" dirty="0"/>
              <a:t> es importar los módulos correspondientes:</a:t>
            </a:r>
            <a:endParaRPr lang="es-AR" sz="12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8" name="CuadroTexto 7">
            <a:extLst>
              <a:ext uri="{FF2B5EF4-FFF2-40B4-BE49-F238E27FC236}">
                <a16:creationId xmlns:a16="http://schemas.microsoft.com/office/drawing/2014/main" id="{932600A1-E740-312C-CA26-EEBB438FD10C}"/>
              </a:ext>
            </a:extLst>
          </p:cNvPr>
          <p:cNvSpPr txBox="1"/>
          <p:nvPr/>
        </p:nvSpPr>
        <p:spPr>
          <a:xfrm>
            <a:off x="207785" y="1459819"/>
            <a:ext cx="6197600" cy="461665"/>
          </a:xfrm>
          <a:prstGeom prst="rect">
            <a:avLst/>
          </a:prstGeom>
          <a:noFill/>
        </p:spPr>
        <p:txBody>
          <a:bodyPr wrap="square">
            <a:spAutoFit/>
          </a:bodyPr>
          <a:lstStyle/>
          <a:p>
            <a:pPr algn="l" rtl="0">
              <a:buFont typeface="+mj-lt"/>
              <a:buAutoNum type="arabicPeriod"/>
            </a:pPr>
            <a:r>
              <a:rPr lang="en-US" sz="1200" b="1" i="0" dirty="0">
                <a:solidFill>
                  <a:srgbClr val="286491"/>
                </a:solidFill>
                <a:effectLst/>
                <a:latin typeface="inherit"/>
              </a:rPr>
              <a:t>  import</a:t>
            </a:r>
            <a:r>
              <a:rPr lang="en-US" sz="1200" b="0" i="0" dirty="0">
                <a:solidFill>
                  <a:srgbClr val="000000"/>
                </a:solidFill>
                <a:effectLst/>
                <a:latin typeface="inherit"/>
              </a:rPr>
              <a:t> </a:t>
            </a:r>
            <a:r>
              <a:rPr lang="en-US" sz="1200" b="0" i="0" dirty="0" err="1">
                <a:solidFill>
                  <a:srgbClr val="000000"/>
                </a:solidFill>
                <a:effectLst/>
                <a:latin typeface="inherit"/>
              </a:rPr>
              <a:t>tkinter</a:t>
            </a:r>
            <a:r>
              <a:rPr lang="en-US" sz="1200" b="0" i="0" dirty="0">
                <a:solidFill>
                  <a:srgbClr val="000000"/>
                </a:solidFill>
                <a:effectLst/>
                <a:latin typeface="inherit"/>
              </a:rPr>
              <a:t> </a:t>
            </a:r>
            <a:r>
              <a:rPr lang="en-US" sz="1200" b="1" i="0" dirty="0">
                <a:solidFill>
                  <a:srgbClr val="286491"/>
                </a:solidFill>
                <a:effectLst/>
                <a:latin typeface="inherit"/>
              </a:rPr>
              <a:t>as</a:t>
            </a:r>
            <a:r>
              <a:rPr lang="en-US" sz="1200" b="0" i="0" dirty="0">
                <a:solidFill>
                  <a:srgbClr val="000000"/>
                </a:solidFill>
                <a:effectLst/>
                <a:latin typeface="inherit"/>
              </a:rPr>
              <a:t> </a:t>
            </a:r>
            <a:r>
              <a:rPr lang="en-US" sz="1200" b="0" i="0" dirty="0" err="1">
                <a:solidFill>
                  <a:srgbClr val="000000"/>
                </a:solidFill>
                <a:effectLst/>
                <a:latin typeface="inherit"/>
              </a:rPr>
              <a:t>tk</a:t>
            </a:r>
            <a:endParaRPr lang="en-US" sz="1200" b="0" i="0" dirty="0">
              <a:solidFill>
                <a:srgbClr val="444444"/>
              </a:solidFill>
              <a:effectLst/>
              <a:latin typeface="Source Code Pro" panose="020B0509030403020204" pitchFamily="49" charset="0"/>
            </a:endParaRPr>
          </a:p>
          <a:p>
            <a:pPr algn="l" rtl="0">
              <a:buFont typeface="+mj-lt"/>
              <a:buAutoNum type="arabicPeriod"/>
            </a:pPr>
            <a:r>
              <a:rPr lang="en-US" sz="1200" b="1" i="0" dirty="0">
                <a:solidFill>
                  <a:srgbClr val="286491"/>
                </a:solidFill>
                <a:effectLst/>
                <a:latin typeface="inherit"/>
              </a:rPr>
              <a:t>  from</a:t>
            </a:r>
            <a:r>
              <a:rPr lang="en-US" sz="1200" b="0" i="0" dirty="0">
                <a:solidFill>
                  <a:srgbClr val="000000"/>
                </a:solidFill>
                <a:effectLst/>
                <a:latin typeface="inherit"/>
              </a:rPr>
              <a:t> </a:t>
            </a:r>
            <a:r>
              <a:rPr lang="en-US" sz="1200" b="0" i="0" dirty="0" err="1">
                <a:solidFill>
                  <a:srgbClr val="000000"/>
                </a:solidFill>
                <a:effectLst/>
                <a:latin typeface="inherit"/>
              </a:rPr>
              <a:t>tkinter</a:t>
            </a:r>
            <a:r>
              <a:rPr lang="en-US" sz="1200" b="0" i="0" dirty="0">
                <a:solidFill>
                  <a:srgbClr val="000000"/>
                </a:solidFill>
                <a:effectLst/>
                <a:latin typeface="inherit"/>
              </a:rPr>
              <a:t> </a:t>
            </a:r>
            <a:r>
              <a:rPr lang="en-US" sz="1200" b="1" i="0" dirty="0">
                <a:solidFill>
                  <a:srgbClr val="286491"/>
                </a:solidFill>
                <a:effectLst/>
                <a:latin typeface="inherit"/>
              </a:rPr>
              <a:t>import</a:t>
            </a:r>
            <a:r>
              <a:rPr lang="en-US" sz="1200" b="0" i="0" dirty="0">
                <a:solidFill>
                  <a:srgbClr val="000000"/>
                </a:solidFill>
                <a:effectLst/>
                <a:latin typeface="inherit"/>
              </a:rPr>
              <a:t> </a:t>
            </a:r>
            <a:r>
              <a:rPr lang="en-US" sz="1200" b="0" i="0" dirty="0" err="1">
                <a:solidFill>
                  <a:srgbClr val="000000"/>
                </a:solidFill>
                <a:effectLst/>
                <a:latin typeface="inherit"/>
              </a:rPr>
              <a:t>ttk</a:t>
            </a:r>
            <a:endParaRPr lang="en-US" sz="1200" b="0" i="0" dirty="0">
              <a:solidFill>
                <a:srgbClr val="AAAAAA"/>
              </a:solidFill>
              <a:effectLst/>
              <a:latin typeface="Source Code Pro" panose="020B0509030403020204" pitchFamily="49" charset="0"/>
            </a:endParaRPr>
          </a:p>
        </p:txBody>
      </p:sp>
      <p:sp>
        <p:nvSpPr>
          <p:cNvPr id="10" name="CuadroTexto 9">
            <a:extLst>
              <a:ext uri="{FF2B5EF4-FFF2-40B4-BE49-F238E27FC236}">
                <a16:creationId xmlns:a16="http://schemas.microsoft.com/office/drawing/2014/main" id="{52834EC9-8EB2-75C7-5F33-F005BB8E81CA}"/>
              </a:ext>
            </a:extLst>
          </p:cNvPr>
          <p:cNvSpPr txBox="1"/>
          <p:nvPr/>
        </p:nvSpPr>
        <p:spPr>
          <a:xfrm>
            <a:off x="151542" y="1946759"/>
            <a:ext cx="4019550" cy="2308324"/>
          </a:xfrm>
          <a:prstGeom prst="rect">
            <a:avLst/>
          </a:prstGeom>
          <a:noFill/>
        </p:spPr>
        <p:txBody>
          <a:bodyPr wrap="square">
            <a:spAutoFit/>
          </a:bodyPr>
          <a:lstStyle/>
          <a:p>
            <a:r>
              <a:rPr lang="es-MX" sz="1200" dirty="0"/>
              <a:t>Aquí importamos el módulo principal </a:t>
            </a:r>
            <a:r>
              <a:rPr lang="es-MX" sz="1200" dirty="0" err="1"/>
              <a:t>tkinter</a:t>
            </a:r>
            <a:r>
              <a:rPr lang="es-MX" sz="1200" dirty="0"/>
              <a:t> abreviado como </a:t>
            </a:r>
            <a:r>
              <a:rPr lang="es-MX" sz="1200" dirty="0" err="1"/>
              <a:t>tk</a:t>
            </a:r>
            <a:r>
              <a:rPr lang="es-MX" sz="1200" dirty="0"/>
              <a:t>, una convención habitual entre los programadores de Python. En segundo lugar importamos el módulo </a:t>
            </a:r>
            <a:r>
              <a:rPr lang="es-MX" sz="1200" dirty="0" err="1"/>
              <a:t>ttk</a:t>
            </a:r>
            <a:r>
              <a:rPr lang="es-MX" sz="1200" dirty="0"/>
              <a:t> que se encuentra dentro de </a:t>
            </a:r>
            <a:r>
              <a:rPr lang="es-MX" sz="1200" dirty="0" err="1"/>
              <a:t>tkinter</a:t>
            </a:r>
            <a:r>
              <a:rPr lang="es-MX" sz="1200" dirty="0"/>
              <a:t>. Estaremos utilizando objetos que están dentro de ambos módulos. </a:t>
            </a:r>
            <a:r>
              <a:rPr lang="es-MX" sz="1200" dirty="0">
                <a:solidFill>
                  <a:schemeClr val="bg1">
                    <a:lumMod val="65000"/>
                  </a:schemeClr>
                </a:solidFill>
              </a:rPr>
              <a:t>Puede ampliar en la Web  las diferencias entre </a:t>
            </a:r>
            <a:r>
              <a:rPr lang="es-MX" sz="1200" dirty="0" err="1">
                <a:solidFill>
                  <a:schemeClr val="bg1">
                    <a:lumMod val="65000"/>
                  </a:schemeClr>
                </a:solidFill>
              </a:rPr>
              <a:t>tk</a:t>
            </a:r>
            <a:r>
              <a:rPr lang="es-MX" sz="1200" dirty="0">
                <a:solidFill>
                  <a:schemeClr val="bg1">
                    <a:lumMod val="65000"/>
                  </a:schemeClr>
                </a:solidFill>
              </a:rPr>
              <a:t> y </a:t>
            </a:r>
            <a:r>
              <a:rPr lang="es-MX" sz="1200" dirty="0" err="1">
                <a:solidFill>
                  <a:schemeClr val="bg1">
                    <a:lumMod val="65000"/>
                  </a:schemeClr>
                </a:solidFill>
              </a:rPr>
              <a:t>ttk</a:t>
            </a:r>
            <a:r>
              <a:rPr lang="es-MX" sz="1200" dirty="0">
                <a:solidFill>
                  <a:schemeClr val="bg1">
                    <a:lumMod val="65000"/>
                  </a:schemeClr>
                </a:solidFill>
              </a:rPr>
              <a:t>.</a:t>
            </a:r>
          </a:p>
          <a:p>
            <a:endParaRPr lang="es-MX" sz="1200" dirty="0"/>
          </a:p>
          <a:p>
            <a:r>
              <a:rPr lang="es-MX" sz="1200" dirty="0"/>
              <a:t>El segundo paso fundamental es crear la ventana principal. Todas las aplicaciones de </a:t>
            </a:r>
            <a:r>
              <a:rPr lang="es-MX" sz="1200" dirty="0" err="1"/>
              <a:t>Tk</a:t>
            </a:r>
            <a:r>
              <a:rPr lang="es-MX" sz="1200" dirty="0"/>
              <a:t> tendrán una ventana principal, y eventualmente algunas otras ventanas secundarias.</a:t>
            </a:r>
            <a:endParaRPr lang="es-AR" sz="1200" dirty="0"/>
          </a:p>
        </p:txBody>
      </p:sp>
      <p:sp>
        <p:nvSpPr>
          <p:cNvPr id="14" name="CuadroTexto 13">
            <a:extLst>
              <a:ext uri="{FF2B5EF4-FFF2-40B4-BE49-F238E27FC236}">
                <a16:creationId xmlns:a16="http://schemas.microsoft.com/office/drawing/2014/main" id="{A01170AE-CEAD-1F61-0900-004C277B3C9A}"/>
              </a:ext>
            </a:extLst>
          </p:cNvPr>
          <p:cNvSpPr txBox="1"/>
          <p:nvPr/>
        </p:nvSpPr>
        <p:spPr>
          <a:xfrm>
            <a:off x="159643" y="4293840"/>
            <a:ext cx="3400942" cy="461665"/>
          </a:xfrm>
          <a:prstGeom prst="rect">
            <a:avLst/>
          </a:prstGeom>
          <a:noFill/>
        </p:spPr>
        <p:txBody>
          <a:bodyPr wrap="square">
            <a:spAutoFit/>
          </a:bodyPr>
          <a:lstStyle/>
          <a:p>
            <a:pPr algn="l" rtl="0"/>
            <a:r>
              <a:rPr lang="es-AR" sz="1200" b="0" i="0" dirty="0">
                <a:solidFill>
                  <a:srgbClr val="000000"/>
                </a:solidFill>
                <a:effectLst/>
                <a:latin typeface="inherit"/>
              </a:rPr>
              <a:t>3. ventana = </a:t>
            </a:r>
            <a:r>
              <a:rPr lang="es-AR" sz="1200" b="0" i="0" dirty="0" err="1">
                <a:solidFill>
                  <a:srgbClr val="000000"/>
                </a:solidFill>
                <a:effectLst/>
                <a:latin typeface="inherit"/>
              </a:rPr>
              <a:t>tk.</a:t>
            </a:r>
            <a:r>
              <a:rPr lang="es-AR" sz="1200" b="0" i="0" dirty="0" err="1">
                <a:solidFill>
                  <a:srgbClr val="445588"/>
                </a:solidFill>
                <a:effectLst/>
                <a:latin typeface="inherit"/>
              </a:rPr>
              <a:t>Tk</a:t>
            </a:r>
            <a:r>
              <a:rPr lang="es-AR" sz="1200" b="0" i="0" dirty="0">
                <a:solidFill>
                  <a:srgbClr val="777777"/>
                </a:solidFill>
                <a:effectLst/>
                <a:latin typeface="inherit"/>
              </a:rPr>
              <a:t>()</a:t>
            </a:r>
            <a:endParaRPr lang="es-AR" sz="1200" dirty="0">
              <a:solidFill>
                <a:srgbClr val="AAAAAA"/>
              </a:solidFill>
              <a:latin typeface="Source Code Pro" panose="020B0509030403020204" pitchFamily="49" charset="0"/>
            </a:endParaRPr>
          </a:p>
          <a:p>
            <a:pPr algn="l" rtl="0"/>
            <a:r>
              <a:rPr lang="es-AR" sz="1200" b="0" i="0" dirty="0">
                <a:effectLst/>
                <a:latin typeface="Source Code Pro" panose="020B0509030403020204" pitchFamily="49" charset="0"/>
              </a:rPr>
              <a:t>4.</a:t>
            </a:r>
            <a:r>
              <a:rPr lang="es-AR" sz="1200" b="0" i="0" dirty="0">
                <a:solidFill>
                  <a:srgbClr val="000000"/>
                </a:solidFill>
                <a:effectLst/>
                <a:latin typeface="inherit"/>
              </a:rPr>
              <a:t>ventana.</a:t>
            </a:r>
            <a:r>
              <a:rPr lang="es-AR" sz="1200" b="0" i="0" dirty="0">
                <a:solidFill>
                  <a:srgbClr val="0086B3"/>
                </a:solidFill>
                <a:effectLst/>
                <a:latin typeface="inherit"/>
              </a:rPr>
              <a:t>mainloop</a:t>
            </a:r>
            <a:r>
              <a:rPr lang="es-AR" sz="1200" b="0" i="0" dirty="0">
                <a:solidFill>
                  <a:srgbClr val="777777"/>
                </a:solidFill>
                <a:effectLst/>
                <a:latin typeface="inherit"/>
              </a:rPr>
              <a:t>()</a:t>
            </a:r>
            <a:endParaRPr lang="es-AR" sz="1200" b="0" i="0" dirty="0">
              <a:solidFill>
                <a:srgbClr val="444444"/>
              </a:solidFill>
              <a:effectLst/>
              <a:latin typeface="Source Code Pro" panose="020B0509030403020204" pitchFamily="49" charset="0"/>
            </a:endParaRPr>
          </a:p>
        </p:txBody>
      </p:sp>
      <p:sp>
        <p:nvSpPr>
          <p:cNvPr id="20" name="CuadroTexto 19">
            <a:extLst>
              <a:ext uri="{FF2B5EF4-FFF2-40B4-BE49-F238E27FC236}">
                <a16:creationId xmlns:a16="http://schemas.microsoft.com/office/drawing/2014/main" id="{172F7446-3AFD-C4FA-4678-1CBABE268627}"/>
              </a:ext>
            </a:extLst>
          </p:cNvPr>
          <p:cNvSpPr txBox="1"/>
          <p:nvPr/>
        </p:nvSpPr>
        <p:spPr>
          <a:xfrm>
            <a:off x="4963885" y="4243754"/>
            <a:ext cx="4207892" cy="1223412"/>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br>
              <a:rPr lang="es-AR" sz="1050" b="0" dirty="0">
                <a:solidFill>
                  <a:srgbClr val="D4D4D4"/>
                </a:solidFill>
                <a:effectLst/>
                <a:latin typeface="Consolas" panose="020B0609020204030204" pitchFamily="49" charset="0"/>
              </a:rPr>
            </a:br>
            <a:r>
              <a:rPr lang="es-AR" sz="1050" b="0" dirty="0">
                <a:solidFill>
                  <a:srgbClr val="9CDCFE"/>
                </a:solidFill>
                <a:effectLst/>
                <a:latin typeface="Consolas" panose="020B0609020204030204" pitchFamily="49" charset="0"/>
              </a:rPr>
              <a:t>ventana</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"Conversor de temperatura"</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config</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width</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400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height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300</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ventana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22" name="CuadroTexto 21">
            <a:extLst>
              <a:ext uri="{FF2B5EF4-FFF2-40B4-BE49-F238E27FC236}">
                <a16:creationId xmlns:a16="http://schemas.microsoft.com/office/drawing/2014/main" id="{EBE567EE-3095-08C9-8443-A986E5E550AE}"/>
              </a:ext>
            </a:extLst>
          </p:cNvPr>
          <p:cNvSpPr txBox="1"/>
          <p:nvPr/>
        </p:nvSpPr>
        <p:spPr>
          <a:xfrm>
            <a:off x="4908548" y="5560801"/>
            <a:ext cx="4368801" cy="1015663"/>
          </a:xfrm>
          <a:prstGeom prst="rect">
            <a:avLst/>
          </a:prstGeom>
          <a:noFill/>
        </p:spPr>
        <p:txBody>
          <a:bodyPr wrap="square">
            <a:spAutoFit/>
          </a:bodyPr>
          <a:lstStyle/>
          <a:p>
            <a:r>
              <a:rPr lang="es-MX" sz="1200" dirty="0"/>
              <a:t>En cualquier método, función o clase de </a:t>
            </a:r>
            <a:r>
              <a:rPr lang="es-MX" sz="1200" dirty="0" err="1"/>
              <a:t>Tk</a:t>
            </a:r>
            <a:r>
              <a:rPr lang="es-MX" sz="1200" dirty="0"/>
              <a:t> donde se requiera especificar un tamaño, será vía los argumentos </a:t>
            </a:r>
            <a:r>
              <a:rPr lang="es-MX" sz="1200" dirty="0" err="1"/>
              <a:t>width</a:t>
            </a:r>
            <a:r>
              <a:rPr lang="es-MX" sz="1200" dirty="0"/>
              <a:t> (ancho) y </a:t>
            </a:r>
            <a:r>
              <a:rPr lang="es-MX" sz="1200" dirty="0" err="1"/>
              <a:t>height</a:t>
            </a:r>
            <a:r>
              <a:rPr lang="es-MX" sz="1200" dirty="0"/>
              <a:t> (alto), indicados en píxeles. Así, nuestra ventana tendrá al iniciarse un ancho de 400 píxeles y un alto de 300 píxeles.</a:t>
            </a:r>
            <a:endParaRPr lang="es-AR" sz="1200" dirty="0"/>
          </a:p>
        </p:txBody>
      </p:sp>
      <p:pic>
        <p:nvPicPr>
          <p:cNvPr id="2051" name="Picture 3" descr="Ventana del conversor de temperatura">
            <a:extLst>
              <a:ext uri="{FF2B5EF4-FFF2-40B4-BE49-F238E27FC236}">
                <a16:creationId xmlns:a16="http://schemas.microsoft.com/office/drawing/2014/main" id="{745BDAD5-0298-E5BA-EFAF-576A78B4E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0424" y="4273346"/>
            <a:ext cx="2520321" cy="2099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3" name="CuadroTexto 17">
            <a:extLst>
              <a:ext uri="{FF2B5EF4-FFF2-40B4-BE49-F238E27FC236}">
                <a16:creationId xmlns:a16="http://schemas.microsoft.com/office/drawing/2014/main" id="{6E1C65E1-39DA-09D2-71D5-D8CD05E50435}"/>
              </a:ext>
            </a:extLst>
          </p:cNvPr>
          <p:cNvGraphicFramePr/>
          <p:nvPr>
            <p:extLst>
              <p:ext uri="{D42A27DB-BD31-4B8C-83A1-F6EECF244321}">
                <p14:modId xmlns:p14="http://schemas.microsoft.com/office/powerpoint/2010/main" val="1963234144"/>
              </p:ext>
            </p:extLst>
          </p:nvPr>
        </p:nvGraphicFramePr>
        <p:xfrm>
          <a:off x="4697363" y="155471"/>
          <a:ext cx="7168239" cy="39556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Imagen 1">
            <a:hlinkClick r:id="rId11"/>
            <a:extLst>
              <a:ext uri="{FF2B5EF4-FFF2-40B4-BE49-F238E27FC236}">
                <a16:creationId xmlns:a16="http://schemas.microsoft.com/office/drawing/2014/main" id="{356C05E6-36D0-C0AA-D4FB-7A92AC823026}"/>
              </a:ext>
            </a:extLst>
          </p:cNvPr>
          <p:cNvPicPr>
            <a:picLocks noChangeAspect="1"/>
          </p:cNvPicPr>
          <p:nvPr/>
        </p:nvPicPr>
        <p:blipFill>
          <a:blip r:embed="rId12">
            <a:duotone>
              <a:prstClr val="black"/>
              <a:schemeClr val="accent1">
                <a:tint val="45000"/>
                <a:satMod val="400000"/>
              </a:schemeClr>
            </a:duotone>
          </a:blip>
          <a:stretch>
            <a:fillRect/>
          </a:stretch>
        </p:blipFill>
        <p:spPr>
          <a:xfrm>
            <a:off x="10887009" y="5272191"/>
            <a:ext cx="1025575" cy="796563"/>
          </a:xfrm>
          <a:prstGeom prst="rect">
            <a:avLst/>
          </a:prstGeom>
        </p:spPr>
      </p:pic>
      <p:sp>
        <p:nvSpPr>
          <p:cNvPr id="6" name="CuadroTexto 5">
            <a:extLst>
              <a:ext uri="{FF2B5EF4-FFF2-40B4-BE49-F238E27FC236}">
                <a16:creationId xmlns:a16="http://schemas.microsoft.com/office/drawing/2014/main" id="{1A1B7FFA-777D-745E-8EC9-9D31C88E996E}"/>
              </a:ext>
            </a:extLst>
          </p:cNvPr>
          <p:cNvSpPr txBox="1"/>
          <p:nvPr/>
        </p:nvSpPr>
        <p:spPr>
          <a:xfrm>
            <a:off x="11460231" y="6068633"/>
            <a:ext cx="500458" cy="276999"/>
          </a:xfrm>
          <a:prstGeom prst="rect">
            <a:avLst/>
          </a:prstGeom>
          <a:noFill/>
        </p:spPr>
        <p:txBody>
          <a:bodyPr wrap="none" rtlCol="0">
            <a:spAutoFit/>
          </a:bodyPr>
          <a:lstStyle/>
          <a:p>
            <a:r>
              <a:rPr lang="es-AR" sz="1200" b="1" dirty="0">
                <a:solidFill>
                  <a:srgbClr val="3A8995"/>
                </a:solidFill>
              </a:rPr>
              <a:t>0 Py</a:t>
            </a:r>
          </a:p>
        </p:txBody>
      </p:sp>
      <p:pic>
        <p:nvPicPr>
          <p:cNvPr id="7" name="Cámara 6">
            <a:extLst>
              <a:ext uri="{FF2B5EF4-FFF2-40B4-BE49-F238E27FC236}">
                <a16:creationId xmlns:a16="http://schemas.microsoft.com/office/drawing/2014/main" id="{66757F04-1C8C-D952-C2C3-23DB9E6CFD78}"/>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72658" y="5224065"/>
            <a:ext cx="1539112" cy="1539112"/>
          </a:xfrm>
          <a:prstGeom prst="ellipse">
            <a:avLst/>
          </a:prstGeom>
          <a:ln>
            <a:noFill/>
          </a:ln>
          <a:effectLst>
            <a:outerShdw blurRad="190500" algn="tl" rotWithShape="0">
              <a:srgbClr val="000000">
                <a:alpha val="30000"/>
              </a:srgbClr>
            </a:outerShdw>
          </a:effectLst>
        </p:spPr>
      </p:pic>
      <p:pic>
        <p:nvPicPr>
          <p:cNvPr id="9" name="Picture 2" descr="Python Tkinter Tutorial - Javatpoint">
            <a:extLst>
              <a:ext uri="{FF2B5EF4-FFF2-40B4-BE49-F238E27FC236}">
                <a16:creationId xmlns:a16="http://schemas.microsoft.com/office/drawing/2014/main" id="{45D6CF0C-9ADC-F683-4850-0E3EF9800D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8137" y="4295937"/>
            <a:ext cx="1187002" cy="118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3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51758" y="949620"/>
            <a:ext cx="7081156" cy="2292935"/>
          </a:xfrm>
          <a:prstGeom prst="rect">
            <a:avLst/>
          </a:prstGeom>
          <a:noFill/>
        </p:spPr>
        <p:txBody>
          <a:bodyPr wrap="square">
            <a:spAutoFit/>
          </a:bodyPr>
          <a:lstStyle/>
          <a:p>
            <a:r>
              <a:rPr lang="es-MX" sz="1100" dirty="0"/>
              <a:t>Ahora bien, tenemos la ventana configurada y debemos empezar a llenarla de botones, cajas de texto, etiquetas, menús, casillas de verificación, etc. A cada uno de estos componentes que podemos incluir en nuestra interfaz y con los cuales el usuario puede interactuar se lo conoce como control o </a:t>
            </a:r>
            <a:r>
              <a:rPr lang="es-MX" sz="1100" dirty="0">
                <a:solidFill>
                  <a:schemeClr val="accent1">
                    <a:lumMod val="50000"/>
                  </a:schemeClr>
                </a:solidFill>
              </a:rPr>
              <a:t>widget</a:t>
            </a:r>
            <a:r>
              <a:rPr lang="es-MX" sz="1100" dirty="0"/>
              <a:t>. Puedes ver una lista completa de los controles que ofrece </a:t>
            </a:r>
            <a:r>
              <a:rPr lang="es-MX" sz="1100" dirty="0" err="1"/>
              <a:t>Tk</a:t>
            </a:r>
            <a:r>
              <a:rPr lang="es-MX" sz="1100" dirty="0"/>
              <a:t> en este </a:t>
            </a:r>
            <a:r>
              <a:rPr lang="es-MX" sz="1100" dirty="0">
                <a:hlinkClick r:id="rId3"/>
              </a:rPr>
              <a:t>artículo</a:t>
            </a:r>
            <a:r>
              <a:rPr lang="es-MX" sz="1100" dirty="0"/>
              <a:t>. En términos generales podemos decir que hay dos formas de organizar el código relativo a la creación de los controles: con orientación a objetos o sin </a:t>
            </a:r>
            <a:r>
              <a:rPr lang="es-MX" sz="1100" dirty="0" err="1"/>
              <a:t>orietanción</a:t>
            </a:r>
            <a:r>
              <a:rPr lang="es-MX" sz="1100" dirty="0"/>
              <a:t> a objetos. Utilizar orientación a objetos suele ser útil para las aplicaciones más grandes y con interfaces de usuario complejas. Para aplicaciones pequeñas y medianas, prescindir de la </a:t>
            </a:r>
            <a:r>
              <a:rPr lang="es-MX" sz="1100" dirty="0" err="1"/>
              <a:t>orietanción</a:t>
            </a:r>
            <a:r>
              <a:rPr lang="es-MX" sz="1100" dirty="0"/>
              <a:t> a objetos es pertinente. En lo que sigue del artículo cada bloque de código lo presentaremos en sus dos versiones.</a:t>
            </a:r>
          </a:p>
          <a:p>
            <a:endParaRPr lang="es-MX" sz="1100" dirty="0"/>
          </a:p>
          <a:p>
            <a:r>
              <a:rPr lang="es-MX" sz="1100" dirty="0"/>
              <a:t>Empecemos por mostrar un mensaje en la ventana que indique al usuario que debe ingresar la temperatura en grados Celsius, para lo cual podemos usar un control o widget llamado etiqueta. La etiqueta está representada en </a:t>
            </a:r>
            <a:r>
              <a:rPr lang="es-MX" sz="1100" dirty="0" err="1"/>
              <a:t>Tk</a:t>
            </a:r>
            <a:r>
              <a:rPr lang="es-MX" sz="1100" dirty="0"/>
              <a:t> por la clase </a:t>
            </a:r>
            <a:r>
              <a:rPr lang="es-MX" sz="1100" dirty="0" err="1"/>
              <a:t>ttk.Label</a:t>
            </a:r>
            <a:r>
              <a:rPr lang="es-MX" sz="1100" dirty="0"/>
              <a:t>.:</a:t>
            </a:r>
            <a:endParaRPr lang="es-AR" sz="11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1207875" y="6569036"/>
            <a:ext cx="914400" cy="254336"/>
          </a:xfrm>
          <a:prstGeom prst="rect">
            <a:avLst/>
          </a:prstGeom>
        </p:spPr>
      </p:pic>
      <p:sp>
        <p:nvSpPr>
          <p:cNvPr id="6" name="CuadroTexto 5">
            <a:extLst>
              <a:ext uri="{FF2B5EF4-FFF2-40B4-BE49-F238E27FC236}">
                <a16:creationId xmlns:a16="http://schemas.microsoft.com/office/drawing/2014/main" id="{CDAC6696-7CC4-4C53-301C-FAFD8152E2C8}"/>
              </a:ext>
            </a:extLst>
          </p:cNvPr>
          <p:cNvSpPr txBox="1"/>
          <p:nvPr/>
        </p:nvSpPr>
        <p:spPr>
          <a:xfrm>
            <a:off x="467800" y="4096712"/>
            <a:ext cx="4772135" cy="1446550"/>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EAD7DC98-0BBD-B146-E61A-E2D6DE1F87AC}"/>
              </a:ext>
            </a:extLst>
          </p:cNvPr>
          <p:cNvSpPr txBox="1"/>
          <p:nvPr/>
        </p:nvSpPr>
        <p:spPr>
          <a:xfrm>
            <a:off x="467800" y="3632221"/>
            <a:ext cx="2225289" cy="307777"/>
          </a:xfrm>
          <a:prstGeom prst="rect">
            <a:avLst/>
          </a:prstGeom>
          <a:noFill/>
        </p:spPr>
        <p:txBody>
          <a:bodyPr wrap="none" rtlCol="0">
            <a:spAutoFit/>
          </a:bodyPr>
          <a:lstStyle/>
          <a:p>
            <a:r>
              <a:rPr lang="es-AR" sz="1400" i="1" dirty="0"/>
              <a:t>Sin Orientación a Objetos</a:t>
            </a:r>
          </a:p>
        </p:txBody>
      </p:sp>
      <p:sp>
        <p:nvSpPr>
          <p:cNvPr id="11" name="CuadroTexto 10">
            <a:extLst>
              <a:ext uri="{FF2B5EF4-FFF2-40B4-BE49-F238E27FC236}">
                <a16:creationId xmlns:a16="http://schemas.microsoft.com/office/drawing/2014/main" id="{A468BE63-B484-A379-A767-9AFA6FCB0DC5}"/>
              </a:ext>
            </a:extLst>
          </p:cNvPr>
          <p:cNvSpPr txBox="1"/>
          <p:nvPr/>
        </p:nvSpPr>
        <p:spPr>
          <a:xfrm>
            <a:off x="5474490" y="4044153"/>
            <a:ext cx="6647785" cy="2123658"/>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r>
              <a:rPr lang="es-AR" sz="1100" b="0" dirty="0" err="1">
                <a:solidFill>
                  <a:srgbClr val="569CD6"/>
                </a:solidFill>
                <a:effectLst/>
                <a:latin typeface="Consolas" panose="020B0609020204030204" pitchFamily="49" charset="0"/>
              </a:rPr>
              <a:t>class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Aplicacion</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super</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parent</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app</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Aplicacion</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5379033" y="3648263"/>
            <a:ext cx="2294218" cy="307777"/>
          </a:xfrm>
          <a:prstGeom prst="rect">
            <a:avLst/>
          </a:prstGeom>
          <a:noFill/>
        </p:spPr>
        <p:txBody>
          <a:bodyPr wrap="none" rtlCol="0">
            <a:spAutoFit/>
          </a:bodyPr>
          <a:lstStyle/>
          <a:p>
            <a:r>
              <a:rPr lang="es-AR" sz="1400" i="1" dirty="0"/>
              <a:t>Con Orientación a Objetos</a:t>
            </a:r>
          </a:p>
        </p:txBody>
      </p:sp>
      <p:pic>
        <p:nvPicPr>
          <p:cNvPr id="16" name="Imagen 15">
            <a:extLst>
              <a:ext uri="{FF2B5EF4-FFF2-40B4-BE49-F238E27FC236}">
                <a16:creationId xmlns:a16="http://schemas.microsoft.com/office/drawing/2014/main" id="{2559D91B-E8AD-15BE-5E80-0B1AA8C845E8}"/>
              </a:ext>
            </a:extLst>
          </p:cNvPr>
          <p:cNvPicPr>
            <a:picLocks noChangeAspect="1"/>
          </p:cNvPicPr>
          <p:nvPr/>
        </p:nvPicPr>
        <p:blipFill>
          <a:blip r:embed="rId5"/>
          <a:stretch>
            <a:fillRect/>
          </a:stretch>
        </p:blipFill>
        <p:spPr>
          <a:xfrm>
            <a:off x="7775999" y="1569771"/>
            <a:ext cx="2844353" cy="2354185"/>
          </a:xfrm>
          <a:prstGeom prst="rect">
            <a:avLst/>
          </a:prstGeom>
        </p:spPr>
      </p:pic>
      <p:pic>
        <p:nvPicPr>
          <p:cNvPr id="2" name="Cámara 1">
            <a:extLst>
              <a:ext uri="{FF2B5EF4-FFF2-40B4-BE49-F238E27FC236}">
                <a16:creationId xmlns:a16="http://schemas.microsoft.com/office/drawing/2014/main" id="{770B2988-B1F2-877F-2D1D-D924FB24454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024710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B84CC01-58D7-D695-0522-839570F127EF}"/>
              </a:ext>
            </a:extLst>
          </p:cNvPr>
          <p:cNvPicPr>
            <a:picLocks noChangeAspect="1"/>
          </p:cNvPicPr>
          <p:nvPr/>
        </p:nvPicPr>
        <p:blipFill>
          <a:blip r:embed="rId2"/>
          <a:stretch>
            <a:fillRect/>
          </a:stretch>
        </p:blipFill>
        <p:spPr>
          <a:xfrm>
            <a:off x="7823448" y="89235"/>
            <a:ext cx="2604434" cy="2224361"/>
          </a:xfrm>
          <a:prstGeom prst="rect">
            <a:avLst/>
          </a:prstGeom>
        </p:spPr>
      </p:pic>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8249562" cy="1954381"/>
          </a:xfrm>
          <a:prstGeom prst="rect">
            <a:avLst/>
          </a:prstGeom>
          <a:noFill/>
        </p:spPr>
        <p:txBody>
          <a:bodyPr wrap="square">
            <a:spAutoFit/>
          </a:bodyPr>
          <a:lstStyle/>
          <a:p>
            <a:r>
              <a:rPr lang="es-MX" sz="1100" dirty="0"/>
              <a:t>Para introducir un control en la interfaz, primero debemos crear una instancia de la clase correspondiente </a:t>
            </a:r>
            <a:br>
              <a:rPr lang="es-MX" sz="1100" dirty="0"/>
            </a:br>
            <a:r>
              <a:rPr lang="es-MX" sz="1100" dirty="0"/>
              <a:t>(</a:t>
            </a:r>
            <a:r>
              <a:rPr lang="es-MX" sz="1100" dirty="0" err="1"/>
              <a:t>ttk.Label</a:t>
            </a:r>
            <a:r>
              <a:rPr lang="es-MX" sz="1100" dirty="0"/>
              <a:t>, en este caso), asignársela a una variable (</a:t>
            </a:r>
            <a:r>
              <a:rPr lang="es-MX" sz="1100" dirty="0" err="1"/>
              <a:t>etiqueta_temp_celsius</a:t>
            </a:r>
            <a:r>
              <a:rPr lang="es-MX" sz="1100" dirty="0"/>
              <a:t>) y ubicarla en algún lugar de la </a:t>
            </a:r>
            <a:br>
              <a:rPr lang="es-MX" sz="1100" dirty="0"/>
            </a:br>
            <a:r>
              <a:rPr lang="es-MX" sz="1100" dirty="0"/>
              <a:t>ventana vía el método </a:t>
            </a:r>
            <a:r>
              <a:rPr lang="es-MX" sz="1100" dirty="0">
                <a:solidFill>
                  <a:schemeClr val="accent1">
                    <a:lumMod val="50000"/>
                  </a:schemeClr>
                </a:solidFill>
              </a:rPr>
              <a:t>place()</a:t>
            </a:r>
            <a:r>
              <a:rPr lang="es-MX" sz="1100" dirty="0"/>
              <a:t>. Este método requiere que indiquemos de forma absoluta la posición del</a:t>
            </a:r>
            <a:br>
              <a:rPr lang="es-MX" sz="1100" dirty="0"/>
            </a:br>
            <a:r>
              <a:rPr lang="es-MX" sz="1100" dirty="0"/>
              <a:t> control en la ventana, esto es, especificando la posición en las coordenadas X e Y. Opcionalmente </a:t>
            </a:r>
            <a:br>
              <a:rPr lang="es-MX" sz="1100" dirty="0"/>
            </a:br>
            <a:r>
              <a:rPr lang="es-MX" sz="1100" dirty="0"/>
              <a:t>podemos pasar los argumentos </a:t>
            </a:r>
            <a:r>
              <a:rPr lang="es-MX" sz="1100" dirty="0" err="1"/>
              <a:t>width</a:t>
            </a:r>
            <a:r>
              <a:rPr lang="es-MX" sz="1100" dirty="0"/>
              <a:t> y </a:t>
            </a:r>
            <a:r>
              <a:rPr lang="es-MX" sz="1100" dirty="0" err="1"/>
              <a:t>height</a:t>
            </a:r>
            <a:r>
              <a:rPr lang="es-MX" sz="1100" dirty="0"/>
              <a:t> para asignarle al control un ancho y un alto fijos; de lo contrario,</a:t>
            </a:r>
            <a:br>
              <a:rPr lang="es-MX" sz="1100" dirty="0"/>
            </a:br>
            <a:r>
              <a:rPr lang="es-MX" sz="1100" dirty="0"/>
              <a:t> </a:t>
            </a:r>
            <a:r>
              <a:rPr lang="es-MX" sz="1100" dirty="0" err="1"/>
              <a:t>Tk</a:t>
            </a:r>
            <a:r>
              <a:rPr lang="es-MX" sz="1100" dirty="0"/>
              <a:t> provee un tamaño por defecto. Para una explicación pormenorizada sobre place() y los otros </a:t>
            </a:r>
            <a:br>
              <a:rPr lang="es-MX" sz="1100" dirty="0"/>
            </a:br>
            <a:r>
              <a:rPr lang="es-MX" sz="1100" dirty="0"/>
              <a:t>métodos para posicionar controles en </a:t>
            </a:r>
            <a:r>
              <a:rPr lang="es-MX" sz="1100" dirty="0" err="1"/>
              <a:t>Tk</a:t>
            </a:r>
            <a:r>
              <a:rPr lang="es-MX" sz="1100" dirty="0"/>
              <a:t>, véase este artículo.</a:t>
            </a:r>
          </a:p>
          <a:p>
            <a:endParaRPr lang="es-MX" sz="1100" dirty="0"/>
          </a:p>
          <a:p>
            <a:r>
              <a:rPr lang="es-MX" sz="1100" dirty="0"/>
              <a:t>Debajo de la creación de la etiqueta, agreguemos la caja de texto para introducir </a:t>
            </a:r>
            <a:br>
              <a:rPr lang="es-MX" sz="1100" dirty="0"/>
            </a:br>
            <a:r>
              <a:rPr lang="es-MX" sz="1100" dirty="0"/>
              <a:t>la temperatura y el botón para realizar la conversión. Para ello usaremos dos </a:t>
            </a:r>
            <a:br>
              <a:rPr lang="es-MX" sz="1100" dirty="0"/>
            </a:br>
            <a:r>
              <a:rPr lang="es-MX" sz="1100" dirty="0"/>
              <a:t>clases nuevas: </a:t>
            </a:r>
            <a:r>
              <a:rPr lang="es-MX" sz="1100" dirty="0" err="1"/>
              <a:t>ttk.Entry</a:t>
            </a:r>
            <a:r>
              <a:rPr lang="es-MX" sz="1100" dirty="0"/>
              <a:t> y </a:t>
            </a:r>
            <a:r>
              <a:rPr lang="es-MX" sz="1100" dirty="0" err="1"/>
              <a:t>ttk.Button</a:t>
            </a:r>
            <a:r>
              <a:rPr lang="es-MX" sz="1100" dirty="0"/>
              <a:t>.</a:t>
            </a:r>
            <a:endParaRPr lang="es-AR" sz="11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4153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4"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5"/>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167857" y="3120282"/>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676339" y="2368492"/>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3467616" cy="369332"/>
          </a:xfrm>
          <a:prstGeom prst="rect">
            <a:avLst/>
          </a:prstGeom>
          <a:noFill/>
        </p:spPr>
        <p:txBody>
          <a:bodyPr wrap="none" rtlCol="0">
            <a:spAutoFit/>
          </a:bodyPr>
          <a:lstStyle/>
          <a:p>
            <a:r>
              <a:rPr lang="es-AR" dirty="0"/>
              <a:t>Introducir Controles a la Interfaz</a:t>
            </a:r>
          </a:p>
        </p:txBody>
      </p:sp>
      <p:sp>
        <p:nvSpPr>
          <p:cNvPr id="9" name="CuadroTexto 8">
            <a:extLst>
              <a:ext uri="{FF2B5EF4-FFF2-40B4-BE49-F238E27FC236}">
                <a16:creationId xmlns:a16="http://schemas.microsoft.com/office/drawing/2014/main" id="{59D58E7E-33DF-72AA-0C75-F6045E2434F0}"/>
              </a:ext>
            </a:extLst>
          </p:cNvPr>
          <p:cNvSpPr txBox="1"/>
          <p:nvPr/>
        </p:nvSpPr>
        <p:spPr>
          <a:xfrm>
            <a:off x="204663" y="3470127"/>
            <a:ext cx="5441627" cy="2308324"/>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283B56B9-DE73-FAC7-01D4-725A3466CCA6}"/>
              </a:ext>
            </a:extLst>
          </p:cNvPr>
          <p:cNvSpPr txBox="1"/>
          <p:nvPr/>
        </p:nvSpPr>
        <p:spPr>
          <a:xfrm>
            <a:off x="6752171" y="2690833"/>
            <a:ext cx="5285620" cy="3600986"/>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pic>
        <p:nvPicPr>
          <p:cNvPr id="6" name="Cámara 5">
            <a:extLst>
              <a:ext uri="{FF2B5EF4-FFF2-40B4-BE49-F238E27FC236}">
                <a16:creationId xmlns:a16="http://schemas.microsoft.com/office/drawing/2014/main" id="{AE707D16-3DA7-1A7F-AC33-A96925298E4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72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8249562" cy="938719"/>
          </a:xfrm>
          <a:prstGeom prst="rect">
            <a:avLst/>
          </a:prstGeom>
          <a:noFill/>
        </p:spPr>
        <p:txBody>
          <a:bodyPr wrap="square">
            <a:spAutoFit/>
          </a:bodyPr>
          <a:lstStyle/>
          <a:p>
            <a:r>
              <a:rPr lang="es-MX" sz="1100" dirty="0"/>
              <a:t>Como se observa, la lógica es siempre la misma: primero la creación del control, luego su posicionamiento. La clase </a:t>
            </a:r>
            <a:r>
              <a:rPr lang="es-MX" sz="1100" dirty="0" err="1"/>
              <a:t>Entry</a:t>
            </a:r>
            <a:r>
              <a:rPr lang="es-MX" sz="1100" dirty="0"/>
              <a:t>() no lleva argumento </a:t>
            </a:r>
            <a:r>
              <a:rPr lang="es-MX" sz="1100" dirty="0" err="1"/>
              <a:t>text</a:t>
            </a:r>
            <a:r>
              <a:rPr lang="es-MX" sz="1100" dirty="0"/>
              <a:t> puesto que se espera que el usuario ingrese allí un dato.</a:t>
            </a:r>
          </a:p>
          <a:p>
            <a:endParaRPr lang="es-MX" sz="1100" dirty="0"/>
          </a:p>
          <a:p>
            <a:r>
              <a:rPr lang="es-MX" sz="1100" dirty="0"/>
              <a:t>Respecto del diseño de la interfaz nos resta únicamente agregar las dos etiquetas en las cuales se mostrarán los resultados de la conversión, o sea, lo valores en Kelvin y grados Fahrenheit. Agreguémoslas:</a:t>
            </a:r>
            <a:endParaRPr lang="es-AR" sz="1100" dirty="0"/>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227171" y="2393443"/>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591766" y="2359147"/>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3659976" cy="369332"/>
          </a:xfrm>
          <a:prstGeom prst="rect">
            <a:avLst/>
          </a:prstGeom>
          <a:noFill/>
        </p:spPr>
        <p:txBody>
          <a:bodyPr wrap="none" rtlCol="0">
            <a:spAutoFit/>
          </a:bodyPr>
          <a:lstStyle/>
          <a:p>
            <a:r>
              <a:rPr lang="es-AR" dirty="0"/>
              <a:t>Introducir Controles a la Interfaz 2</a:t>
            </a:r>
          </a:p>
        </p:txBody>
      </p:sp>
      <p:sp>
        <p:nvSpPr>
          <p:cNvPr id="8" name="CuadroTexto 7">
            <a:extLst>
              <a:ext uri="{FF2B5EF4-FFF2-40B4-BE49-F238E27FC236}">
                <a16:creationId xmlns:a16="http://schemas.microsoft.com/office/drawing/2014/main" id="{3A2F2EB7-EF70-7B6C-6ADF-4132A5E5CA3D}"/>
              </a:ext>
            </a:extLst>
          </p:cNvPr>
          <p:cNvSpPr txBox="1"/>
          <p:nvPr/>
        </p:nvSpPr>
        <p:spPr>
          <a:xfrm>
            <a:off x="139700" y="2682582"/>
            <a:ext cx="6197600" cy="3046988"/>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76BB960E-E318-F44C-E657-106D6C96F496}"/>
              </a:ext>
            </a:extLst>
          </p:cNvPr>
          <p:cNvSpPr txBox="1"/>
          <p:nvPr/>
        </p:nvSpPr>
        <p:spPr>
          <a:xfrm>
            <a:off x="6688377" y="2657952"/>
            <a:ext cx="5286234" cy="3600986"/>
          </a:xfrm>
          <a:prstGeom prst="rect">
            <a:avLst/>
          </a:prstGeom>
          <a:solidFill>
            <a:schemeClr val="tx1">
              <a:lumMod val="85000"/>
              <a:lumOff val="15000"/>
            </a:schemeClr>
          </a:solidFill>
        </p:spPr>
        <p:txBody>
          <a:bodyPr wrap="square">
            <a:spAutoFit/>
          </a:bodyPr>
          <a:lstStyle/>
          <a:p>
            <a:r>
              <a:rPr lang="es-AR" sz="1200" b="0">
                <a:solidFill>
                  <a:srgbClr val="C586C0"/>
                </a:solidFill>
                <a:effectLst/>
                <a:latin typeface="Consolas" panose="020B0609020204030204" pitchFamily="49" charset="0"/>
              </a:rPr>
              <a:t>import</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tkinter</a:t>
            </a:r>
            <a:r>
              <a:rPr lang="es-AR" sz="1200" b="0">
                <a:solidFill>
                  <a:srgbClr val="D4D4D4"/>
                </a:solidFill>
                <a:effectLst/>
                <a:latin typeface="Consolas" panose="020B0609020204030204" pitchFamily="49" charset="0"/>
              </a:rPr>
              <a:t> </a:t>
            </a:r>
            <a:r>
              <a:rPr lang="es-AR" sz="1200" b="0">
                <a:solidFill>
                  <a:srgbClr val="C586C0"/>
                </a:solidFill>
                <a:effectLst/>
                <a:latin typeface="Consolas" panose="020B0609020204030204" pitchFamily="49" charset="0"/>
              </a:rPr>
              <a:t>as</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a:t>
            </a:r>
            <a:endParaRPr lang="es-AR" sz="1200" b="0">
              <a:solidFill>
                <a:srgbClr val="D4D4D4"/>
              </a:solidFill>
              <a:effectLst/>
              <a:latin typeface="Consolas" panose="020B0609020204030204" pitchFamily="49" charset="0"/>
            </a:endParaRPr>
          </a:p>
          <a:p>
            <a:r>
              <a:rPr lang="es-AR" sz="1200" b="0">
                <a:solidFill>
                  <a:srgbClr val="C586C0"/>
                </a:solidFill>
                <a:effectLst/>
                <a:latin typeface="Consolas" panose="020B0609020204030204" pitchFamily="49" charset="0"/>
              </a:rPr>
              <a:t>from</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tkinter</a:t>
            </a:r>
            <a:r>
              <a:rPr lang="es-AR" sz="1200" b="0">
                <a:solidFill>
                  <a:srgbClr val="D4D4D4"/>
                </a:solidFill>
                <a:effectLst/>
                <a:latin typeface="Consolas" panose="020B0609020204030204" pitchFamily="49" charset="0"/>
              </a:rPr>
              <a:t> </a:t>
            </a:r>
            <a:r>
              <a:rPr lang="es-AR" sz="1200" b="0">
                <a:solidFill>
                  <a:srgbClr val="C586C0"/>
                </a:solidFill>
                <a:effectLst/>
                <a:latin typeface="Consolas" panose="020B0609020204030204" pitchFamily="49" charset="0"/>
              </a:rPr>
              <a:t>import</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ttk</a:t>
            </a:r>
            <a:endParaRPr lang="es-AR" sz="1200" b="0">
              <a:solidFill>
                <a:srgbClr val="D4D4D4"/>
              </a:solidFill>
              <a:effectLst/>
              <a:latin typeface="Consolas" panose="020B0609020204030204" pitchFamily="49" charset="0"/>
            </a:endParaRPr>
          </a:p>
          <a:p>
            <a:r>
              <a:rPr lang="es-AR" sz="1200" b="0">
                <a:solidFill>
                  <a:srgbClr val="569CD6"/>
                </a:solidFill>
                <a:effectLst/>
                <a:latin typeface="Consolas" panose="020B0609020204030204" pitchFamily="49" charset="0"/>
              </a:rPr>
              <a:t>class</a:t>
            </a:r>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Aplicacion</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Frame</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569CD6"/>
                </a:solidFill>
                <a:effectLst/>
                <a:latin typeface="Consolas" panose="020B0609020204030204" pitchFamily="49" charset="0"/>
              </a:rPr>
              <a:t>def</a:t>
            </a:r>
            <a:r>
              <a:rPr lang="es-AR" sz="1200" b="0">
                <a:solidFill>
                  <a:srgbClr val="D4D4D4"/>
                </a:solidFill>
                <a:effectLst/>
                <a:latin typeface="Consolas" panose="020B0609020204030204" pitchFamily="49" charset="0"/>
              </a:rPr>
              <a:t> </a:t>
            </a:r>
            <a:r>
              <a:rPr lang="es-AR" sz="1200" b="0">
                <a:solidFill>
                  <a:srgbClr val="DCDCAA"/>
                </a:solidFill>
                <a:effectLst/>
                <a:latin typeface="Consolas" panose="020B0609020204030204" pitchFamily="49" charset="0"/>
              </a:rPr>
              <a:t>__init__</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4EC9B0"/>
                </a:solidFill>
                <a:effectLst/>
                <a:latin typeface="Consolas" panose="020B0609020204030204" pitchFamily="49" charset="0"/>
              </a:rPr>
              <a:t>super</a:t>
            </a:r>
            <a:r>
              <a:rPr lang="es-AR" sz="1200" b="0">
                <a:solidFill>
                  <a:srgbClr val="D4D4D4"/>
                </a:solidFill>
                <a:effectLst/>
                <a:latin typeface="Consolas" panose="020B0609020204030204" pitchFamily="49" charset="0"/>
              </a:rPr>
              <a:t>().</a:t>
            </a:r>
            <a:r>
              <a:rPr lang="es-AR" sz="1200" b="0">
                <a:solidFill>
                  <a:srgbClr val="DCDCAA"/>
                </a:solidFill>
                <a:effectLst/>
                <a:latin typeface="Consolas" panose="020B0609020204030204" pitchFamily="49" charset="0"/>
              </a:rPr>
              <a:t>__init__</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etiqueta_temp_celsius</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Label</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text</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"Temperatura en ºC:"</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etiqueta_temp_celsius</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caja_temp_celsius</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Entry</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caja_temp_celsius</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140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width</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60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boton_convertir</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Button</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parent</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text</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"Convertir"</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self</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boton_convertir</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place</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x</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20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y</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60</a:t>
            </a:r>
            <a:r>
              <a:rPr lang="es-AR" sz="1200" b="0">
                <a:solidFill>
                  <a:srgbClr val="D4D4D4"/>
                </a:solidFill>
                <a:effectLst/>
                <a:latin typeface="Consolas" panose="020B0609020204030204" pitchFamily="49" charset="0"/>
              </a:rPr>
              <a:t>)</a:t>
            </a:r>
          </a:p>
          <a:p>
            <a:r>
              <a:rPr lang="es-AR" sz="1200" b="0">
                <a:solidFill>
                  <a:srgbClr val="D4D4D4"/>
                </a:solidFill>
                <a:effectLst/>
                <a:latin typeface="Consolas" panose="020B0609020204030204" pitchFamily="49" charset="0"/>
              </a:rPr>
              <a:t>        </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tk</a:t>
            </a:r>
            <a:r>
              <a:rPr lang="es-AR" sz="1200" b="0">
                <a:solidFill>
                  <a:srgbClr val="D4D4D4"/>
                </a:solidFill>
                <a:effectLst/>
                <a:latin typeface="Consolas" panose="020B0609020204030204" pitchFamily="49" charset="0"/>
              </a:rPr>
              <a:t>.</a:t>
            </a:r>
            <a:r>
              <a:rPr lang="es-AR" sz="1200" b="0">
                <a:solidFill>
                  <a:srgbClr val="4EC9B0"/>
                </a:solidFill>
                <a:effectLst/>
                <a:latin typeface="Consolas" panose="020B0609020204030204" pitchFamily="49" charset="0"/>
              </a:rPr>
              <a:t>Tk</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title</a:t>
            </a:r>
            <a:r>
              <a:rPr lang="es-AR" sz="1200" b="0">
                <a:solidFill>
                  <a:srgbClr val="D4D4D4"/>
                </a:solidFill>
                <a:effectLst/>
                <a:latin typeface="Consolas" panose="020B0609020204030204" pitchFamily="49" charset="0"/>
              </a:rPr>
              <a:t>(</a:t>
            </a:r>
            <a:r>
              <a:rPr lang="es-AR" sz="1200" b="0">
                <a:solidFill>
                  <a:srgbClr val="CE9178"/>
                </a:solidFill>
                <a:effectLst/>
                <a:latin typeface="Consolas" panose="020B0609020204030204" pitchFamily="49" charset="0"/>
              </a:rPr>
              <a:t>"Conversor de temperatura"</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config</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width</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400</a:t>
            </a:r>
            <a:r>
              <a:rPr lang="es-AR" sz="1200" b="0">
                <a:solidFill>
                  <a:srgbClr val="D4D4D4"/>
                </a:solidFill>
                <a:effectLst/>
                <a:latin typeface="Consolas" panose="020B0609020204030204" pitchFamily="49" charset="0"/>
              </a:rPr>
              <a:t>, </a:t>
            </a:r>
            <a:r>
              <a:rPr lang="es-AR" sz="1200" b="0">
                <a:solidFill>
                  <a:srgbClr val="9CDCFE"/>
                </a:solidFill>
                <a:effectLst/>
                <a:latin typeface="Consolas" panose="020B0609020204030204" pitchFamily="49" charset="0"/>
              </a:rPr>
              <a:t>height</a:t>
            </a:r>
            <a:r>
              <a:rPr lang="es-AR" sz="1200" b="0">
                <a:solidFill>
                  <a:srgbClr val="D4D4D4"/>
                </a:solidFill>
                <a:effectLst/>
                <a:latin typeface="Consolas" panose="020B0609020204030204" pitchFamily="49" charset="0"/>
              </a:rPr>
              <a:t>=</a:t>
            </a:r>
            <a:r>
              <a:rPr lang="es-AR" sz="1200" b="0">
                <a:solidFill>
                  <a:srgbClr val="B5CEA8"/>
                </a:solidFill>
                <a:effectLst/>
                <a:latin typeface="Consolas" panose="020B0609020204030204" pitchFamily="49" charset="0"/>
              </a:rPr>
              <a:t>300</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app</a:t>
            </a:r>
            <a:r>
              <a:rPr lang="es-AR" sz="1200" b="0">
                <a:solidFill>
                  <a:srgbClr val="D4D4D4"/>
                </a:solidFill>
                <a:effectLst/>
                <a:latin typeface="Consolas" panose="020B0609020204030204" pitchFamily="49" charset="0"/>
              </a:rPr>
              <a:t> = </a:t>
            </a:r>
            <a:r>
              <a:rPr lang="es-AR" sz="1200" b="0">
                <a:solidFill>
                  <a:srgbClr val="4EC9B0"/>
                </a:solidFill>
                <a:effectLst/>
                <a:latin typeface="Consolas" panose="020B0609020204030204" pitchFamily="49" charset="0"/>
              </a:rPr>
              <a:t>Aplicacion</a:t>
            </a:r>
            <a:r>
              <a:rPr lang="es-AR" sz="1200" b="0">
                <a:solidFill>
                  <a:srgbClr val="D4D4D4"/>
                </a:solidFill>
                <a:effectLst/>
                <a:latin typeface="Consolas" panose="020B0609020204030204" pitchFamily="49" charset="0"/>
              </a:rPr>
              <a:t>(</a:t>
            </a:r>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p>
          <a:p>
            <a:r>
              <a:rPr lang="es-AR" sz="1200" b="0">
                <a:solidFill>
                  <a:srgbClr val="9CDCFE"/>
                </a:solidFill>
                <a:effectLst/>
                <a:latin typeface="Consolas" panose="020B0609020204030204" pitchFamily="49" charset="0"/>
              </a:rPr>
              <a:t>ventana</a:t>
            </a:r>
            <a:r>
              <a:rPr lang="es-AR" sz="1200" b="0">
                <a:solidFill>
                  <a:srgbClr val="D4D4D4"/>
                </a:solidFill>
                <a:effectLst/>
                <a:latin typeface="Consolas" panose="020B0609020204030204" pitchFamily="49" charset="0"/>
              </a:rPr>
              <a:t>.</a:t>
            </a:r>
            <a:r>
              <a:rPr lang="es-AR" sz="1200" b="0">
                <a:solidFill>
                  <a:srgbClr val="DCDCAA"/>
                </a:solidFill>
                <a:effectLst/>
                <a:latin typeface="Consolas" panose="020B0609020204030204" pitchFamily="49" charset="0"/>
              </a:rPr>
              <a:t>mainloop</a:t>
            </a:r>
            <a:r>
              <a:rPr lang="es-AR" sz="1200" b="0">
                <a:solidFill>
                  <a:srgbClr val="D4D4D4"/>
                </a:solidFill>
                <a:effectLst/>
                <a:latin typeface="Consolas" panose="020B0609020204030204" pitchFamily="49" charset="0"/>
              </a:rPr>
              <a:t>()</a:t>
            </a:r>
          </a:p>
        </p:txBody>
      </p:sp>
      <p:pic>
        <p:nvPicPr>
          <p:cNvPr id="9" name="Imagen 8">
            <a:extLst>
              <a:ext uri="{FF2B5EF4-FFF2-40B4-BE49-F238E27FC236}">
                <a16:creationId xmlns:a16="http://schemas.microsoft.com/office/drawing/2014/main" id="{1AF39D77-DBCA-F535-A70B-F4AB9E32FA6C}"/>
              </a:ext>
            </a:extLst>
          </p:cNvPr>
          <p:cNvPicPr>
            <a:picLocks noChangeAspect="1"/>
          </p:cNvPicPr>
          <p:nvPr/>
        </p:nvPicPr>
        <p:blipFill>
          <a:blip r:embed="rId5"/>
          <a:stretch>
            <a:fillRect/>
          </a:stretch>
        </p:blipFill>
        <p:spPr>
          <a:xfrm>
            <a:off x="9149929" y="287662"/>
            <a:ext cx="2705716" cy="2223006"/>
          </a:xfrm>
          <a:prstGeom prst="rect">
            <a:avLst/>
          </a:prstGeom>
        </p:spPr>
      </p:pic>
    </p:spTree>
    <p:extLst>
      <p:ext uri="{BB962C8B-B14F-4D97-AF65-F5344CB8AC3E}">
        <p14:creationId xmlns:p14="http://schemas.microsoft.com/office/powerpoint/2010/main" val="253726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498222"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537228"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Event Driven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537228" y="3512285"/>
            <a:ext cx="3568440" cy="830997"/>
          </a:xfrm>
          <a:prstGeom prst="rect">
            <a:avLst/>
          </a:prstGeom>
          <a:noFill/>
        </p:spPr>
        <p:txBody>
          <a:bodyPr wrap="square" rtlCol="0" anchor="ctr">
            <a:spAutoFit/>
          </a:bodyPr>
          <a:lstStyle/>
          <a:p>
            <a:pPr algn="l" rtl="0"/>
            <a:r>
              <a:rPr lang="es-MX" sz="2400" b="1" dirty="0">
                <a:solidFill>
                  <a:schemeClr val="bg1"/>
                </a:solidFill>
                <a:latin typeface="Lato" panose="020F0502020204030203" pitchFamily="34" charset="0"/>
              </a:rPr>
              <a:t>Manejo de Eventos</a:t>
            </a:r>
          </a:p>
          <a:p>
            <a:pPr algn="l" rtl="0"/>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7" name="Cámara 6">
            <a:extLst>
              <a:ext uri="{FF2B5EF4-FFF2-40B4-BE49-F238E27FC236}">
                <a16:creationId xmlns:a16="http://schemas.microsoft.com/office/drawing/2014/main" id="{E8CFDA9C-1627-5F1A-EBCF-F5C725FF54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490052" y="2920600"/>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A8063642-A26F-E76B-CF59-BCA99769C835}"/>
              </a:ext>
            </a:extLst>
          </p:cNvPr>
          <p:cNvSpPr/>
          <p:nvPr/>
        </p:nvSpPr>
        <p:spPr>
          <a:xfrm>
            <a:off x="7186863" y="259882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68CDB17D-70A8-9102-F925-C5941A359A4C}"/>
              </a:ext>
            </a:extLst>
          </p:cNvPr>
          <p:cNvSpPr txBox="1"/>
          <p:nvPr/>
        </p:nvSpPr>
        <p:spPr>
          <a:xfrm>
            <a:off x="973402" y="3022382"/>
            <a:ext cx="6131858" cy="1477328"/>
          </a:xfrm>
          <a:prstGeom prst="rect">
            <a:avLst/>
          </a:prstGeom>
          <a:noFill/>
        </p:spPr>
        <p:txBody>
          <a:bodyPr wrap="square">
            <a:spAutoFit/>
          </a:bodyPr>
          <a:lstStyle/>
          <a:p>
            <a:pPr algn="r"/>
            <a:r>
              <a:rPr lang="es-MX" b="0" i="0" dirty="0">
                <a:solidFill>
                  <a:srgbClr val="BDC1C6"/>
                </a:solidFill>
                <a:effectLst/>
                <a:latin typeface="Google Sans"/>
              </a:rPr>
              <a:t>Un evento es una </a:t>
            </a:r>
            <a:r>
              <a:rPr lang="es-MX" b="0" i="0" dirty="0">
                <a:solidFill>
                  <a:srgbClr val="E2EEFF"/>
                </a:solidFill>
                <a:effectLst/>
                <a:latin typeface="Google Sans"/>
              </a:rPr>
              <a:t>señal que comunica a una aplicación que ha sucedido algo importante</a:t>
            </a:r>
            <a:r>
              <a:rPr lang="es-MX" b="0" i="0" dirty="0">
                <a:solidFill>
                  <a:srgbClr val="BDC1C6"/>
                </a:solidFill>
                <a:effectLst/>
                <a:latin typeface="Google Sans"/>
              </a:rPr>
              <a:t>. Por ejemplo, cuando un usuario hace clic en un control en un formulario, el formulario puede provocar un evento </a:t>
            </a:r>
            <a:r>
              <a:rPr lang="es-MX" b="0" i="0" dirty="0" err="1">
                <a:solidFill>
                  <a:srgbClr val="BDC1C6"/>
                </a:solidFill>
                <a:effectLst/>
                <a:latin typeface="Google Sans"/>
              </a:rPr>
              <a:t>Click</a:t>
            </a:r>
            <a:r>
              <a:rPr lang="es-MX" b="0" i="0" dirty="0">
                <a:solidFill>
                  <a:srgbClr val="BDC1C6"/>
                </a:solidFill>
                <a:effectLst/>
                <a:latin typeface="Google Sans"/>
              </a:rPr>
              <a:t> y llamar a un procedimiento que controla el evento.</a:t>
            </a:r>
            <a:endParaRPr lang="es-AR" dirty="0"/>
          </a:p>
        </p:txBody>
      </p:sp>
    </p:spTree>
    <p:extLst>
      <p:ext uri="{BB962C8B-B14F-4D97-AF65-F5344CB8AC3E}">
        <p14:creationId xmlns:p14="http://schemas.microsoft.com/office/powerpoint/2010/main" val="385621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154209" y="1028004"/>
            <a:ext cx="5198841" cy="1107996"/>
          </a:xfrm>
          <a:prstGeom prst="rect">
            <a:avLst/>
          </a:prstGeom>
          <a:noFill/>
        </p:spPr>
        <p:txBody>
          <a:bodyPr wrap="square">
            <a:spAutoFit/>
          </a:bodyPr>
          <a:lstStyle/>
          <a:p>
            <a:r>
              <a:rPr lang="es-MX" sz="1100" dirty="0"/>
              <a:t>Como se observa, la lógica es siempre la misma: primero la creación del control, </a:t>
            </a:r>
            <a:br>
              <a:rPr lang="es-MX" sz="1100" dirty="0"/>
            </a:br>
            <a:r>
              <a:rPr lang="es-MX" sz="1100" dirty="0"/>
              <a:t>luego su posicionamiento. La clase </a:t>
            </a:r>
            <a:r>
              <a:rPr lang="es-MX" sz="1100" dirty="0" err="1"/>
              <a:t>Entry</a:t>
            </a:r>
            <a:r>
              <a:rPr lang="es-MX" sz="1100" dirty="0"/>
              <a:t>() no lleva argumento </a:t>
            </a:r>
            <a:r>
              <a:rPr lang="es-MX" sz="1100" dirty="0" err="1"/>
              <a:t>text</a:t>
            </a:r>
            <a:r>
              <a:rPr lang="es-MX" sz="1100" dirty="0"/>
              <a:t> puesto que se espera que el usuario ingrese allí un dato.</a:t>
            </a:r>
          </a:p>
          <a:p>
            <a:r>
              <a:rPr lang="es-MX" sz="1100" dirty="0"/>
              <a:t>Respecto del diseño de la interfaz nos resta únicamente agregar las dos etiquetas  en las cuales se mostrarán los resultados de la conversión, o sea, lo valores en Kelvin  y grados Fahrenheit. Agreguémoslas:</a:t>
            </a:r>
            <a:endParaRPr lang="es-AR" sz="11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66443" y="660593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158931" y="2144146"/>
            <a:ext cx="2225289" cy="307777"/>
          </a:xfrm>
          <a:prstGeom prst="rect">
            <a:avLst/>
          </a:prstGeom>
          <a:noFill/>
        </p:spPr>
        <p:txBody>
          <a:bodyPr wrap="none" rtlCol="0">
            <a:spAutoFit/>
          </a:bodyPr>
          <a:lstStyle/>
          <a:p>
            <a:r>
              <a:rPr lang="es-AR" sz="1400" dirty="0"/>
              <a:t>Sin Orientación a Objetos</a:t>
            </a:r>
          </a:p>
        </p:txBody>
      </p:sp>
      <p:sp>
        <p:nvSpPr>
          <p:cNvPr id="15" name="CuadroTexto 14">
            <a:extLst>
              <a:ext uri="{FF2B5EF4-FFF2-40B4-BE49-F238E27FC236}">
                <a16:creationId xmlns:a16="http://schemas.microsoft.com/office/drawing/2014/main" id="{1FBCDF39-4C2E-9CF3-3A2D-765EB62EA395}"/>
              </a:ext>
            </a:extLst>
          </p:cNvPr>
          <p:cNvSpPr txBox="1"/>
          <p:nvPr/>
        </p:nvSpPr>
        <p:spPr>
          <a:xfrm>
            <a:off x="6600396" y="14753"/>
            <a:ext cx="2294218" cy="307777"/>
          </a:xfrm>
          <a:prstGeom prst="rect">
            <a:avLst/>
          </a:prstGeom>
          <a:noFill/>
        </p:spPr>
        <p:txBody>
          <a:bodyPr wrap="none" rtlCol="0">
            <a:spAutoFit/>
          </a:bodyPr>
          <a:lstStyle/>
          <a:p>
            <a:r>
              <a:rPr lang="es-AR" sz="1400"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9" name="CuadroTexto 8">
            <a:extLst>
              <a:ext uri="{FF2B5EF4-FFF2-40B4-BE49-F238E27FC236}">
                <a16:creationId xmlns:a16="http://schemas.microsoft.com/office/drawing/2014/main" id="{41DE2D68-8507-EFB4-8157-6752BBF7AB6F}"/>
              </a:ext>
            </a:extLst>
          </p:cNvPr>
          <p:cNvSpPr txBox="1"/>
          <p:nvPr/>
        </p:nvSpPr>
        <p:spPr>
          <a:xfrm>
            <a:off x="186227" y="2482008"/>
            <a:ext cx="6197600" cy="4524315"/>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pPr lvl="1"/>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pPr lvl="1"/>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pPr lvl="1"/>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B6F81A6A-CB62-B719-D455-FF88677B0AF4}"/>
              </a:ext>
            </a:extLst>
          </p:cNvPr>
          <p:cNvSpPr txBox="1"/>
          <p:nvPr/>
        </p:nvSpPr>
        <p:spPr>
          <a:xfrm>
            <a:off x="6539436" y="333207"/>
            <a:ext cx="5469683" cy="6186309"/>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br>
              <a:rPr lang="es-AR" sz="1200" b="0" dirty="0">
                <a:solidFill>
                  <a:srgbClr val="D4D4D4"/>
                </a:solidFill>
                <a:effectLst/>
                <a:latin typeface="Consolas" panose="020B0609020204030204" pitchFamily="49" charset="0"/>
              </a:rPr>
            </a:b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66381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742973" y="5726228"/>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7" name="CuadroTexto 6">
            <a:extLst>
              <a:ext uri="{FF2B5EF4-FFF2-40B4-BE49-F238E27FC236}">
                <a16:creationId xmlns:a16="http://schemas.microsoft.com/office/drawing/2014/main" id="{EAD7DC98-0BBD-B146-E61A-E2D6DE1F87AC}"/>
              </a:ext>
            </a:extLst>
          </p:cNvPr>
          <p:cNvSpPr txBox="1"/>
          <p:nvPr/>
        </p:nvSpPr>
        <p:spPr>
          <a:xfrm>
            <a:off x="354609" y="1883334"/>
            <a:ext cx="2225289" cy="307777"/>
          </a:xfrm>
          <a:prstGeom prst="rect">
            <a:avLst/>
          </a:prstGeom>
          <a:noFill/>
        </p:spPr>
        <p:txBody>
          <a:bodyPr wrap="none" rtlCol="0">
            <a:spAutoFit/>
          </a:bodyPr>
          <a:lstStyle/>
          <a:p>
            <a:r>
              <a:rPr lang="es-AR" sz="1400" dirty="0"/>
              <a:t>Sin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9" name="CuadroTexto 8">
            <a:extLst>
              <a:ext uri="{FF2B5EF4-FFF2-40B4-BE49-F238E27FC236}">
                <a16:creationId xmlns:a16="http://schemas.microsoft.com/office/drawing/2014/main" id="{41DE2D68-8507-EFB4-8157-6752BBF7AB6F}"/>
              </a:ext>
            </a:extLst>
          </p:cNvPr>
          <p:cNvSpPr txBox="1"/>
          <p:nvPr/>
        </p:nvSpPr>
        <p:spPr>
          <a:xfrm>
            <a:off x="350778" y="2248926"/>
            <a:ext cx="6197600" cy="4493538"/>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convertir_temp</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float</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caja_temp_celsius</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temp_kelvin</a:t>
            </a:r>
            <a:r>
              <a:rPr lang="es-AR" sz="1100" b="0" dirty="0">
                <a:solidFill>
                  <a:srgbClr val="D4D4D4"/>
                </a:solidFill>
                <a:effectLst/>
                <a:latin typeface="Consolas" panose="020B0609020204030204" pitchFamily="49" charset="0"/>
              </a:rPr>
              <a:t> =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 + </a:t>
            </a:r>
            <a:r>
              <a:rPr lang="es-AR" sz="1100" b="0" dirty="0">
                <a:solidFill>
                  <a:srgbClr val="B5CEA8"/>
                </a:solidFill>
                <a:effectLst/>
                <a:latin typeface="Consolas" panose="020B0609020204030204" pitchFamily="49" charset="0"/>
              </a:rPr>
              <a:t>273.15</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temp_fahrenheit</a:t>
            </a:r>
            <a:r>
              <a:rPr lang="es-AR" sz="1100" b="0" dirty="0">
                <a:solidFill>
                  <a:srgbClr val="D4D4D4"/>
                </a:solidFill>
                <a:effectLst/>
                <a:latin typeface="Consolas" panose="020B0609020204030204" pitchFamily="49" charset="0"/>
              </a:rPr>
              <a:t> = </a:t>
            </a:r>
            <a:r>
              <a:rPr lang="es-AR" sz="1100" b="0" dirty="0" err="1">
                <a:solidFill>
                  <a:srgbClr val="9CDCFE"/>
                </a:solidFill>
                <a:effectLst/>
                <a:latin typeface="Consolas" panose="020B0609020204030204" pitchFamily="49" charset="0"/>
              </a:rPr>
              <a:t>temp_celsius</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1.8</a:t>
            </a:r>
            <a:r>
              <a:rPr lang="es-AR" sz="1100" b="0" dirty="0">
                <a:solidFill>
                  <a:srgbClr val="D4D4D4"/>
                </a:solidFill>
                <a:effectLst/>
                <a:latin typeface="Consolas" panose="020B0609020204030204" pitchFamily="49" charset="0"/>
              </a:rPr>
              <a:t> + </a:t>
            </a:r>
            <a:r>
              <a:rPr lang="es-AR" sz="1100" b="0" dirty="0">
                <a:solidFill>
                  <a:srgbClr val="B5CEA8"/>
                </a:solidFill>
                <a:effectLst/>
                <a:latin typeface="Consolas" panose="020B0609020204030204" pitchFamily="49" charset="0"/>
              </a:rPr>
              <a:t>32</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etiqueta_temp_kelvin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err="1">
                <a:solidFill>
                  <a:srgbClr val="569CD6"/>
                </a:solidFill>
                <a:effectLst/>
                <a:latin typeface="Consolas" panose="020B0609020204030204" pitchFamily="49" charset="0"/>
              </a:rPr>
              <a:t>f</a:t>
            </a:r>
            <a:r>
              <a:rPr lang="es-AR" sz="1100" b="0" dirty="0" err="1">
                <a:solidFill>
                  <a:srgbClr val="CE9178"/>
                </a:solidFill>
                <a:effectLst/>
                <a:latin typeface="Consolas" panose="020B0609020204030204" pitchFamily="49" charset="0"/>
              </a:rPr>
              <a:t>"Temperatura</a:t>
            </a:r>
            <a:r>
              <a:rPr lang="es-AR" sz="1100" b="0" dirty="0">
                <a:solidFill>
                  <a:srgbClr val="CE9178"/>
                </a:solidFill>
                <a:effectLst/>
                <a:latin typeface="Consolas" panose="020B0609020204030204" pitchFamily="49" charset="0"/>
              </a:rPr>
              <a:t> en K: </a:t>
            </a:r>
            <a:r>
              <a:rPr lang="es-AR" sz="1100" b="0" dirty="0">
                <a:solidFill>
                  <a:srgbClr val="569CD6"/>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temp_kelvin</a:t>
            </a:r>
            <a:r>
              <a:rPr lang="es-AR" sz="1100" b="0" dirty="0">
                <a:solidFill>
                  <a:srgbClr val="569CD6"/>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etiqueta_temp_fahrenheit</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err="1">
                <a:solidFill>
                  <a:srgbClr val="569CD6"/>
                </a:solidFill>
                <a:effectLst/>
                <a:latin typeface="Consolas" panose="020B0609020204030204" pitchFamily="49" charset="0"/>
              </a:rPr>
              <a:t>f</a:t>
            </a:r>
            <a:r>
              <a:rPr lang="es-AR" sz="1100" b="0" dirty="0" err="1">
                <a:solidFill>
                  <a:srgbClr val="CE9178"/>
                </a:solidFill>
                <a:effectLst/>
                <a:latin typeface="Consolas" panose="020B0609020204030204" pitchFamily="49" charset="0"/>
              </a:rPr>
              <a:t>"Temperatura</a:t>
            </a:r>
            <a:r>
              <a:rPr lang="es-AR" sz="1100" b="0" dirty="0">
                <a:solidFill>
                  <a:srgbClr val="CE9178"/>
                </a:solidFill>
                <a:effectLst/>
                <a:latin typeface="Consolas" panose="020B0609020204030204" pitchFamily="49" charset="0"/>
              </a:rPr>
              <a:t> en </a:t>
            </a:r>
            <a:r>
              <a:rPr lang="es-AR" sz="1100" b="0" dirty="0" err="1">
                <a:solidFill>
                  <a:srgbClr val="CE9178"/>
                </a:solidFill>
                <a:effectLst/>
                <a:latin typeface="Consolas" panose="020B0609020204030204" pitchFamily="49" charset="0"/>
              </a:rPr>
              <a:t>ºF</a:t>
            </a:r>
            <a:r>
              <a:rPr lang="es-AR" sz="1100" b="0" dirty="0">
                <a:solidFill>
                  <a:srgbClr val="CE9178"/>
                </a:solidFill>
                <a:effectLst/>
                <a:latin typeface="Consolas" panose="020B0609020204030204" pitchFamily="49" charset="0"/>
              </a:rPr>
              <a:t>: </a:t>
            </a:r>
            <a:r>
              <a:rPr lang="es-AR" sz="1100" b="0" dirty="0">
                <a:solidFill>
                  <a:srgbClr val="569CD6"/>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temp_fahrenheit</a:t>
            </a:r>
            <a:r>
              <a:rPr lang="es-AR" sz="1100" b="0" dirty="0">
                <a:solidFill>
                  <a:srgbClr val="569CD6"/>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p>
          <a:p>
            <a:r>
              <a:rPr lang="es-AR" sz="1100" b="0" dirty="0">
                <a:solidFill>
                  <a:srgbClr val="9CDCFE"/>
                </a:solidFill>
                <a:effectLst/>
                <a:latin typeface="Consolas" panose="020B0609020204030204" pitchFamily="49" charset="0"/>
              </a:rPr>
              <a:t>ventana</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"Conversor de temperatura"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config</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400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height</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300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ºC</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caja_temp_celsius</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caja_temp_celsius</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140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width</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boton_convertir</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"Convertir"</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command</a:t>
            </a:r>
            <a:r>
              <a:rPr lang="es-AR" sz="1100" b="0" dirty="0">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convertir_temp</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boton_convertir</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etiqueta_temp_kelvin</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K: 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etiqueta_temp_kelvin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120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etiqueta_temp_fahrenheit</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"Temperatura en </a:t>
            </a:r>
            <a:r>
              <a:rPr lang="es-AR" sz="1100" b="0" dirty="0" err="1">
                <a:solidFill>
                  <a:srgbClr val="CE9178"/>
                </a:solidFill>
                <a:effectLst/>
                <a:latin typeface="Consolas" panose="020B0609020204030204" pitchFamily="49" charset="0"/>
              </a:rPr>
              <a:t>ºF</a:t>
            </a:r>
            <a:r>
              <a:rPr lang="es-AR" sz="1100" b="0" dirty="0">
                <a:solidFill>
                  <a:srgbClr val="CE9178"/>
                </a:solidFill>
                <a:effectLst/>
                <a:latin typeface="Consolas" panose="020B0609020204030204" pitchFamily="49" charset="0"/>
              </a:rPr>
              <a:t>: n/a"</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etiqueta_temp_fahrenheit</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place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20</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160</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ventana</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a:p>
            <a:endParaRPr lang="es-AR" sz="11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9600AA6D-A4EF-3F22-D264-8DCB581F6CEC}"/>
              </a:ext>
            </a:extLst>
          </p:cNvPr>
          <p:cNvSpPr txBox="1"/>
          <p:nvPr/>
        </p:nvSpPr>
        <p:spPr>
          <a:xfrm>
            <a:off x="407927" y="996793"/>
            <a:ext cx="11457675" cy="830997"/>
          </a:xfrm>
          <a:prstGeom prst="rect">
            <a:avLst/>
          </a:prstGeom>
          <a:noFill/>
        </p:spPr>
        <p:txBody>
          <a:bodyPr wrap="square">
            <a:spAutoFit/>
          </a:bodyPr>
          <a:lstStyle/>
          <a:p>
            <a:r>
              <a:rPr lang="es-MX" sz="1200" dirty="0"/>
              <a:t>¡Excelente! La función </a:t>
            </a:r>
            <a:r>
              <a:rPr lang="es-MX" sz="1200" dirty="0" err="1"/>
              <a:t>convertir_temp</a:t>
            </a:r>
            <a:r>
              <a:rPr lang="es-MX" sz="1200" dirty="0"/>
              <a:t>() será invocada por </a:t>
            </a:r>
            <a:r>
              <a:rPr lang="es-MX" sz="1200" dirty="0" err="1"/>
              <a:t>Tk</a:t>
            </a:r>
            <a:r>
              <a:rPr lang="es-MX" sz="1200" dirty="0"/>
              <a:t> cada vez que el usuario presione el </a:t>
            </a:r>
            <a:r>
              <a:rPr lang="es-MX" sz="1200" dirty="0" err="1"/>
              <a:t>boton_convertir</a:t>
            </a:r>
            <a:r>
              <a:rPr lang="es-MX" sz="1200" dirty="0"/>
              <a:t>.. El contenido de la caja </a:t>
            </a:r>
            <a:br>
              <a:rPr lang="es-MX" sz="1200" dirty="0"/>
            </a:br>
            <a:r>
              <a:rPr lang="es-MX" sz="1200" dirty="0"/>
              <a:t>de texto hemos tenido que convertirlo a un número de coma flotante vía la función incorporada </a:t>
            </a:r>
            <a:r>
              <a:rPr lang="es-MX" sz="1200" dirty="0" err="1"/>
              <a:t>float</a:t>
            </a:r>
            <a:r>
              <a:rPr lang="es-MX" sz="1200" dirty="0"/>
              <a:t>(), ya que por defecto el resultado de </a:t>
            </a:r>
            <a:r>
              <a:rPr lang="es-MX" sz="1200" dirty="0" err="1"/>
              <a:t>get</a:t>
            </a:r>
            <a:r>
              <a:rPr lang="es-MX" sz="1200" dirty="0"/>
              <a:t>() </a:t>
            </a:r>
            <a:br>
              <a:rPr lang="es-MX" sz="1200" dirty="0"/>
            </a:br>
            <a:r>
              <a:rPr lang="es-MX" sz="1200" dirty="0"/>
              <a:t>es siempre una cadena. En hora buena !!!,  una pequeña aplicación de escritorio escrita con Python y </a:t>
            </a:r>
            <a:r>
              <a:rPr lang="es-MX" sz="1200" dirty="0" err="1"/>
              <a:t>Tk</a:t>
            </a:r>
            <a:r>
              <a:rPr lang="es-MX" sz="1200" dirty="0"/>
              <a:t> y sus conceptos principales: ventana, </a:t>
            </a:r>
            <a:br>
              <a:rPr lang="es-MX" sz="1200" dirty="0"/>
            </a:br>
            <a:r>
              <a:rPr lang="es-MX" sz="1200" dirty="0"/>
              <a:t>controles, bucle principal, etc. </a:t>
            </a:r>
            <a:endParaRPr lang="es-AR" sz="1200" dirty="0"/>
          </a:p>
        </p:txBody>
      </p:sp>
      <p:pic>
        <p:nvPicPr>
          <p:cNvPr id="11" name="Imagen 10">
            <a:extLst>
              <a:ext uri="{FF2B5EF4-FFF2-40B4-BE49-F238E27FC236}">
                <a16:creationId xmlns:a16="http://schemas.microsoft.com/office/drawing/2014/main" id="{BA9E0820-6C0F-40A7-DDA4-637BDA88A83C}"/>
              </a:ext>
            </a:extLst>
          </p:cNvPr>
          <p:cNvPicPr>
            <a:picLocks noChangeAspect="1"/>
          </p:cNvPicPr>
          <p:nvPr/>
        </p:nvPicPr>
        <p:blipFill>
          <a:blip r:embed="rId5"/>
          <a:stretch>
            <a:fillRect/>
          </a:stretch>
        </p:blipFill>
        <p:spPr>
          <a:xfrm>
            <a:off x="6671108" y="2186671"/>
            <a:ext cx="4157364" cy="3423127"/>
          </a:xfrm>
          <a:prstGeom prst="rect">
            <a:avLst/>
          </a:prstGeom>
        </p:spPr>
      </p:pic>
      <p:pic>
        <p:nvPicPr>
          <p:cNvPr id="10" name="Imagen 9">
            <a:hlinkClick r:id="rId6"/>
            <a:extLst>
              <a:ext uri="{FF2B5EF4-FFF2-40B4-BE49-F238E27FC236}">
                <a16:creationId xmlns:a16="http://schemas.microsoft.com/office/drawing/2014/main" id="{E6EFA21A-2FD9-D4B6-EC54-F75EB696C116}"/>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4" name="CuadroTexto 13">
            <a:extLst>
              <a:ext uri="{FF2B5EF4-FFF2-40B4-BE49-F238E27FC236}">
                <a16:creationId xmlns:a16="http://schemas.microsoft.com/office/drawing/2014/main" id="{3B702AEE-868F-4577-7613-1BB71DDBF369}"/>
              </a:ext>
            </a:extLst>
          </p:cNvPr>
          <p:cNvSpPr txBox="1"/>
          <p:nvPr/>
        </p:nvSpPr>
        <p:spPr>
          <a:xfrm>
            <a:off x="11084874" y="6142289"/>
            <a:ext cx="946093" cy="276999"/>
          </a:xfrm>
          <a:prstGeom prst="rect">
            <a:avLst/>
          </a:prstGeom>
          <a:noFill/>
        </p:spPr>
        <p:txBody>
          <a:bodyPr wrap="none" rtlCol="0">
            <a:spAutoFit/>
          </a:bodyPr>
          <a:lstStyle/>
          <a:p>
            <a:r>
              <a:rPr lang="es-AR" sz="1200" b="1" dirty="0">
                <a:solidFill>
                  <a:srgbClr val="3A8995"/>
                </a:solidFill>
              </a:rPr>
              <a:t>01 GUI  Py</a:t>
            </a:r>
          </a:p>
        </p:txBody>
      </p:sp>
      <p:pic>
        <p:nvPicPr>
          <p:cNvPr id="5" name="Cámara 4">
            <a:extLst>
              <a:ext uri="{FF2B5EF4-FFF2-40B4-BE49-F238E27FC236}">
                <a16:creationId xmlns:a16="http://schemas.microsoft.com/office/drawing/2014/main" id="{3A271FB2-DF03-F4F1-5C8A-7492A0A532F7}"/>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88719" y="64168"/>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507957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1174428" y="6525871"/>
            <a:ext cx="914400" cy="254336"/>
          </a:xfrm>
          <a:prstGeom prst="rect">
            <a:avLst/>
          </a:prstGeom>
        </p:spPr>
      </p:pic>
      <p:sp>
        <p:nvSpPr>
          <p:cNvPr id="15" name="CuadroTexto 14">
            <a:extLst>
              <a:ext uri="{FF2B5EF4-FFF2-40B4-BE49-F238E27FC236}">
                <a16:creationId xmlns:a16="http://schemas.microsoft.com/office/drawing/2014/main" id="{1FBCDF39-4C2E-9CF3-3A2D-765EB62EA395}"/>
              </a:ext>
            </a:extLst>
          </p:cNvPr>
          <p:cNvSpPr txBox="1"/>
          <p:nvPr/>
        </p:nvSpPr>
        <p:spPr>
          <a:xfrm>
            <a:off x="6009821" y="6219"/>
            <a:ext cx="2294218" cy="307777"/>
          </a:xfrm>
          <a:prstGeom prst="rect">
            <a:avLst/>
          </a:prstGeom>
          <a:noFill/>
        </p:spPr>
        <p:txBody>
          <a:bodyPr wrap="none" rtlCol="0">
            <a:spAutoFit/>
          </a:bodyPr>
          <a:lstStyle/>
          <a:p>
            <a:r>
              <a:rPr lang="es-AR" sz="1400" i="1" dirty="0"/>
              <a:t>Con Orientación a Objetos</a:t>
            </a:r>
          </a:p>
        </p:txBody>
      </p:sp>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2480166" cy="369332"/>
          </a:xfrm>
          <a:prstGeom prst="rect">
            <a:avLst/>
          </a:prstGeom>
          <a:noFill/>
        </p:spPr>
        <p:txBody>
          <a:bodyPr wrap="none" rtlCol="0">
            <a:spAutoFit/>
          </a:bodyPr>
          <a:lstStyle/>
          <a:p>
            <a:r>
              <a:rPr lang="es-AR" dirty="0"/>
              <a:t>Eventos en la Interfaz </a:t>
            </a:r>
          </a:p>
        </p:txBody>
      </p:sp>
      <p:sp>
        <p:nvSpPr>
          <p:cNvPr id="14" name="CuadroTexto 13">
            <a:extLst>
              <a:ext uri="{FF2B5EF4-FFF2-40B4-BE49-F238E27FC236}">
                <a16:creationId xmlns:a16="http://schemas.microsoft.com/office/drawing/2014/main" id="{B6F81A6A-CB62-B719-D455-FF88677B0AF4}"/>
              </a:ext>
            </a:extLst>
          </p:cNvPr>
          <p:cNvSpPr txBox="1"/>
          <p:nvPr/>
        </p:nvSpPr>
        <p:spPr>
          <a:xfrm>
            <a:off x="6082535" y="301164"/>
            <a:ext cx="6096000" cy="6186309"/>
          </a:xfrm>
          <a:prstGeom prst="rect">
            <a:avLst/>
          </a:prstGeom>
          <a:solidFill>
            <a:schemeClr val="tx1">
              <a:lumMod val="85000"/>
              <a:lumOff val="1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ºC</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Entry</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140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"Convertir"</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command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boton_convertir</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K: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120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Label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parent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"Temperatura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n/a"</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160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convertir_temp</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float</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caja_temp_celsius</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get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temp_kelvin</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273.15</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temp_fahrenheit</a:t>
            </a:r>
            <a:r>
              <a:rPr lang="es-AR" sz="1200" b="0" dirty="0">
                <a:solidFill>
                  <a:srgbClr val="D4D4D4"/>
                </a:solidFill>
                <a:effectLst/>
                <a:latin typeface="Consolas" panose="020B0609020204030204" pitchFamily="49" charset="0"/>
              </a:rPr>
              <a:t> = </a:t>
            </a:r>
            <a:r>
              <a:rPr lang="es-AR" sz="1200" b="0" dirty="0" err="1">
                <a:solidFill>
                  <a:srgbClr val="9CDCFE"/>
                </a:solidFill>
                <a:effectLst/>
                <a:latin typeface="Consolas" panose="020B0609020204030204" pitchFamily="49" charset="0"/>
              </a:rPr>
              <a:t>temp_celsius</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1.8</a:t>
            </a:r>
            <a:r>
              <a:rPr lang="es-AR" sz="1200" b="0" dirty="0">
                <a:solidFill>
                  <a:srgbClr val="D4D4D4"/>
                </a:solidFill>
                <a:effectLst/>
                <a:latin typeface="Consolas" panose="020B0609020204030204" pitchFamily="49" charset="0"/>
              </a:rPr>
              <a:t> + </a:t>
            </a:r>
            <a:r>
              <a:rPr lang="es-AR" sz="1200" b="0" dirty="0">
                <a:solidFill>
                  <a:srgbClr val="B5CEA8"/>
                </a:solidFill>
                <a:effectLst/>
                <a:latin typeface="Consolas" panose="020B0609020204030204" pitchFamily="49" charset="0"/>
              </a:rPr>
              <a:t>32</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etiqueta_temp_kelvin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K: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temp_kelvin</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etiqueta_temp_fahrenheit</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f</a:t>
            </a:r>
            <a:r>
              <a:rPr lang="es-AR" sz="1200" b="0" dirty="0" err="1">
                <a:solidFill>
                  <a:srgbClr val="CE9178"/>
                </a:solidFill>
                <a:effectLst/>
                <a:latin typeface="Consolas" panose="020B0609020204030204" pitchFamily="49" charset="0"/>
              </a:rPr>
              <a:t>"Temperatura</a:t>
            </a:r>
            <a:r>
              <a:rPr lang="es-AR" sz="1200" b="0" dirty="0">
                <a:solidFill>
                  <a:srgbClr val="CE9178"/>
                </a:solidFill>
                <a:effectLst/>
                <a:latin typeface="Consolas" panose="020B0609020204030204" pitchFamily="49" charset="0"/>
              </a:rPr>
              <a:t> en </a:t>
            </a:r>
            <a:r>
              <a:rPr lang="es-AR" sz="1200" b="0" dirty="0" err="1">
                <a:solidFill>
                  <a:srgbClr val="CE9178"/>
                </a:solidFill>
                <a:effectLst/>
                <a:latin typeface="Consolas" panose="020B0609020204030204" pitchFamily="49" charset="0"/>
              </a:rPr>
              <a:t>ºF</a:t>
            </a:r>
            <a:r>
              <a:rPr lang="es-AR" sz="1200" b="0" dirty="0">
                <a:solidFill>
                  <a:srgbClr val="CE9178"/>
                </a:solidFill>
                <a:effectLst/>
                <a:latin typeface="Consolas" panose="020B0609020204030204" pitchFamily="49" charset="0"/>
              </a:rPr>
              <a: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temp_fahrenheit</a:t>
            </a:r>
            <a:r>
              <a:rPr lang="es-AR" sz="1200" b="0" dirty="0">
                <a:solidFill>
                  <a:srgbClr val="569CD6"/>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"Conversor de temperatura"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config</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Aplicacion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ventana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ventana</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9600AA6D-A4EF-3F22-D264-8DCB581F6CEC}"/>
              </a:ext>
            </a:extLst>
          </p:cNvPr>
          <p:cNvSpPr txBox="1"/>
          <p:nvPr/>
        </p:nvSpPr>
        <p:spPr>
          <a:xfrm>
            <a:off x="394464" y="978432"/>
            <a:ext cx="5615357" cy="1384995"/>
          </a:xfrm>
          <a:prstGeom prst="rect">
            <a:avLst/>
          </a:prstGeom>
          <a:noFill/>
        </p:spPr>
        <p:txBody>
          <a:bodyPr wrap="square">
            <a:spAutoFit/>
          </a:bodyPr>
          <a:lstStyle/>
          <a:p>
            <a:r>
              <a:rPr lang="es-MX" sz="1200" dirty="0"/>
              <a:t>¡Excelente! La función </a:t>
            </a:r>
            <a:r>
              <a:rPr lang="es-MX" sz="1200" dirty="0" err="1"/>
              <a:t>convertir_temp</a:t>
            </a:r>
            <a:r>
              <a:rPr lang="es-MX" sz="1200" dirty="0"/>
              <a:t>() será invocada por </a:t>
            </a:r>
            <a:r>
              <a:rPr lang="es-MX" sz="1200" dirty="0" err="1"/>
              <a:t>Tk</a:t>
            </a:r>
            <a:r>
              <a:rPr lang="es-MX" sz="1200" dirty="0"/>
              <a:t> cada vez que el usuario presione el </a:t>
            </a:r>
            <a:r>
              <a:rPr lang="es-MX" sz="1200" dirty="0" err="1"/>
              <a:t>boton_convertir</a:t>
            </a:r>
            <a:r>
              <a:rPr lang="es-MX" sz="1200" dirty="0"/>
              <a:t>.. El contenido de la caja de texto hemos tenido que convertirlo a un número de coma flotante vía la función incorporada </a:t>
            </a:r>
            <a:r>
              <a:rPr lang="es-MX" sz="1200" dirty="0" err="1"/>
              <a:t>float</a:t>
            </a:r>
            <a:r>
              <a:rPr lang="es-MX" sz="1200" dirty="0"/>
              <a:t>(), ya que por defecto el resultado de </a:t>
            </a:r>
            <a:r>
              <a:rPr lang="es-MX" sz="1200" dirty="0" err="1"/>
              <a:t>get</a:t>
            </a:r>
            <a:r>
              <a:rPr lang="es-MX" sz="1200" dirty="0"/>
              <a:t>() es siempre una cadena. Sobre las cajas de texto tenemos este otro artículo. He aquí entonces una pequeña aplicación de escritorio escrita con Python y </a:t>
            </a:r>
            <a:r>
              <a:rPr lang="es-MX" sz="1200" dirty="0" err="1"/>
              <a:t>Tk</a:t>
            </a:r>
            <a:r>
              <a:rPr lang="es-MX" sz="1200" dirty="0"/>
              <a:t> y sus conceptos principales: ventana, controles, bucle principal, etc. </a:t>
            </a:r>
            <a:endParaRPr lang="es-AR" sz="1200" dirty="0"/>
          </a:p>
        </p:txBody>
      </p:sp>
      <p:pic>
        <p:nvPicPr>
          <p:cNvPr id="11" name="Imagen 10">
            <a:extLst>
              <a:ext uri="{FF2B5EF4-FFF2-40B4-BE49-F238E27FC236}">
                <a16:creationId xmlns:a16="http://schemas.microsoft.com/office/drawing/2014/main" id="{19092D35-B17F-9FEF-707D-30C6D91D2C85}"/>
              </a:ext>
            </a:extLst>
          </p:cNvPr>
          <p:cNvPicPr>
            <a:picLocks noChangeAspect="1"/>
          </p:cNvPicPr>
          <p:nvPr/>
        </p:nvPicPr>
        <p:blipFill>
          <a:blip r:embed="rId4"/>
          <a:stretch>
            <a:fillRect/>
          </a:stretch>
        </p:blipFill>
        <p:spPr>
          <a:xfrm>
            <a:off x="402177" y="2578572"/>
            <a:ext cx="4407124" cy="3628777"/>
          </a:xfrm>
          <a:prstGeom prst="rect">
            <a:avLst/>
          </a:prstGeom>
        </p:spPr>
      </p:pic>
      <p:pic>
        <p:nvPicPr>
          <p:cNvPr id="16" name="Imagen 15">
            <a:hlinkClick r:id="rId5"/>
            <a:extLst>
              <a:ext uri="{FF2B5EF4-FFF2-40B4-BE49-F238E27FC236}">
                <a16:creationId xmlns:a16="http://schemas.microsoft.com/office/drawing/2014/main" id="{56512979-55C6-194D-282F-0E42CA9CF0B5}"/>
              </a:ext>
            </a:extLst>
          </p:cNvPr>
          <p:cNvPicPr>
            <a:picLocks noChangeAspect="1"/>
          </p:cNvPicPr>
          <p:nvPr/>
        </p:nvPicPr>
        <p:blipFill>
          <a:blip r:embed="rId6">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7" name="CuadroTexto 16">
            <a:extLst>
              <a:ext uri="{FF2B5EF4-FFF2-40B4-BE49-F238E27FC236}">
                <a16:creationId xmlns:a16="http://schemas.microsoft.com/office/drawing/2014/main" id="{4774DE5F-9B28-281E-7CAB-2063490448A4}"/>
              </a:ext>
            </a:extLst>
          </p:cNvPr>
          <p:cNvSpPr txBox="1"/>
          <p:nvPr/>
        </p:nvSpPr>
        <p:spPr>
          <a:xfrm>
            <a:off x="11157448" y="6142289"/>
            <a:ext cx="946093" cy="276999"/>
          </a:xfrm>
          <a:prstGeom prst="rect">
            <a:avLst/>
          </a:prstGeom>
          <a:noFill/>
        </p:spPr>
        <p:txBody>
          <a:bodyPr wrap="none" rtlCol="0">
            <a:spAutoFit/>
          </a:bodyPr>
          <a:lstStyle/>
          <a:p>
            <a:r>
              <a:rPr lang="es-AR" sz="1200" b="1" dirty="0">
                <a:solidFill>
                  <a:srgbClr val="3A8995"/>
                </a:solidFill>
              </a:rPr>
              <a:t>02 GUI  Py</a:t>
            </a:r>
          </a:p>
        </p:txBody>
      </p:sp>
      <p:sp>
        <p:nvSpPr>
          <p:cNvPr id="6" name="CuadroTexto 5">
            <a:extLst>
              <a:ext uri="{FF2B5EF4-FFF2-40B4-BE49-F238E27FC236}">
                <a16:creationId xmlns:a16="http://schemas.microsoft.com/office/drawing/2014/main" id="{CA6B6BA0-32FA-2717-9F89-62447733F874}"/>
              </a:ext>
            </a:extLst>
          </p:cNvPr>
          <p:cNvSpPr txBox="1"/>
          <p:nvPr/>
        </p:nvSpPr>
        <p:spPr>
          <a:xfrm>
            <a:off x="432657" y="6258082"/>
            <a:ext cx="3549085" cy="461665"/>
          </a:xfrm>
          <a:prstGeom prst="rect">
            <a:avLst/>
          </a:prstGeom>
          <a:noFill/>
        </p:spPr>
        <p:txBody>
          <a:bodyPr wrap="square">
            <a:spAutoFit/>
          </a:bodyPr>
          <a:lstStyle/>
          <a:p>
            <a:r>
              <a:rPr lang="es-MX" sz="1200" dirty="0">
                <a:solidFill>
                  <a:schemeClr val="bg1">
                    <a:lumMod val="50000"/>
                  </a:schemeClr>
                </a:solidFill>
              </a:rPr>
              <a:t>Para más detalles sobre el funcionamiento de los botones, véase este </a:t>
            </a:r>
            <a:r>
              <a:rPr lang="es-MX" sz="1200" dirty="0">
                <a:solidFill>
                  <a:schemeClr val="bg1">
                    <a:lumMod val="50000"/>
                  </a:schemeClr>
                </a:solidFill>
                <a:hlinkClick r:id="rId7">
                  <a:extLst>
                    <a:ext uri="{A12FA001-AC4F-418D-AE19-62706E023703}">
                      <ahyp:hlinkClr xmlns:ahyp="http://schemas.microsoft.com/office/drawing/2018/hyperlinkcolor" val="tx"/>
                    </a:ext>
                  </a:extLst>
                </a:hlinkClick>
              </a:rPr>
              <a:t>artículo</a:t>
            </a:r>
            <a:endParaRPr lang="es-AR" sz="1200" dirty="0">
              <a:solidFill>
                <a:schemeClr val="bg1">
                  <a:lumMod val="50000"/>
                </a:schemeClr>
              </a:solidFill>
            </a:endParaRPr>
          </a:p>
        </p:txBody>
      </p:sp>
    </p:spTree>
    <p:extLst>
      <p:ext uri="{BB962C8B-B14F-4D97-AF65-F5344CB8AC3E}">
        <p14:creationId xmlns:p14="http://schemas.microsoft.com/office/powerpoint/2010/main" val="2159215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834839" y="2844525"/>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873845" y="4343282"/>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Place – Pack - Grid</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873845" y="3512285"/>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pic>
        <p:nvPicPr>
          <p:cNvPr id="2" name="Imagen 1">
            <a:extLst>
              <a:ext uri="{FF2B5EF4-FFF2-40B4-BE49-F238E27FC236}">
                <a16:creationId xmlns:a16="http://schemas.microsoft.com/office/drawing/2014/main" id="{F04E8E08-B02E-A69C-E352-0CCA1F2574E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9A9DB8AB-AD0C-ED0E-4DDC-2A9D2A09E45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29058" y="2862447"/>
            <a:ext cx="1539112" cy="1539112"/>
          </a:xfrm>
          <a:prstGeom prst="ellipse">
            <a:avLst/>
          </a:prstGeom>
          <a:ln>
            <a:noFill/>
          </a:ln>
          <a:effectLst>
            <a:outerShdw blurRad="190500" algn="tl" rotWithShape="0">
              <a:srgbClr val="000000">
                <a:alpha val="30000"/>
              </a:srgbClr>
            </a:outerShdw>
          </a:effectLst>
        </p:spPr>
      </p:pic>
      <p:sp>
        <p:nvSpPr>
          <p:cNvPr id="7" name="Rectángulo 6">
            <a:extLst>
              <a:ext uri="{FF2B5EF4-FFF2-40B4-BE49-F238E27FC236}">
                <a16:creationId xmlns:a16="http://schemas.microsoft.com/office/drawing/2014/main" id="{9AAE63B1-66C1-6A74-2438-21E038FB40AA}"/>
              </a:ext>
            </a:extLst>
          </p:cNvPr>
          <p:cNvSpPr/>
          <p:nvPr/>
        </p:nvSpPr>
        <p:spPr>
          <a:xfrm>
            <a:off x="6491396" y="2454442"/>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5C0DD283-8012-7848-45E1-56016195D773}"/>
              </a:ext>
            </a:extLst>
          </p:cNvPr>
          <p:cNvSpPr txBox="1"/>
          <p:nvPr/>
        </p:nvSpPr>
        <p:spPr>
          <a:xfrm>
            <a:off x="206531" y="2521360"/>
            <a:ext cx="6149788" cy="2308324"/>
          </a:xfrm>
          <a:prstGeom prst="rect">
            <a:avLst/>
          </a:prstGeom>
          <a:noFill/>
        </p:spPr>
        <p:txBody>
          <a:bodyPr wrap="square">
            <a:spAutoFit/>
          </a:bodyPr>
          <a:lstStyle/>
          <a:p>
            <a:pPr algn="r"/>
            <a:r>
              <a:rPr lang="es-MX" b="1" dirty="0">
                <a:solidFill>
                  <a:srgbClr val="E2EEFF"/>
                </a:solidFill>
                <a:latin typeface="Google Sans"/>
              </a:rPr>
              <a:t>Pack: </a:t>
            </a:r>
            <a:r>
              <a:rPr lang="es-MX" dirty="0">
                <a:solidFill>
                  <a:srgbClr val="E2EEFF"/>
                </a:solidFill>
                <a:latin typeface="Google Sans"/>
              </a:rPr>
              <a:t>cuando añadimos un nuevo componente, se “hace hueco” a continuación de los que ya están incluidos</a:t>
            </a:r>
          </a:p>
          <a:p>
            <a:pPr algn="r"/>
            <a:r>
              <a:rPr lang="es-MX" b="1" dirty="0">
                <a:solidFill>
                  <a:srgbClr val="E2EEFF"/>
                </a:solidFill>
                <a:latin typeface="Google Sans"/>
              </a:rPr>
              <a:t>Place: </a:t>
            </a:r>
            <a:r>
              <a:rPr lang="es-MX" dirty="0">
                <a:solidFill>
                  <a:srgbClr val="E2EEFF"/>
                </a:solidFill>
                <a:latin typeface="Google Sans"/>
              </a:rPr>
              <a:t>Al insertar un componente, podemos indicar explícitamente la posición (coordenadas X e Y) dentro del widget padre, ya sea en términos absolutos o relativos.</a:t>
            </a:r>
          </a:p>
          <a:p>
            <a:pPr algn="r"/>
            <a:r>
              <a:rPr lang="es-MX" b="1" dirty="0" err="1">
                <a:solidFill>
                  <a:srgbClr val="E2EEFF"/>
                </a:solidFill>
                <a:latin typeface="Google Sans"/>
              </a:rPr>
              <a:t>Grid</a:t>
            </a:r>
            <a:r>
              <a:rPr lang="es-MX" b="1" dirty="0">
                <a:solidFill>
                  <a:srgbClr val="E2EEFF"/>
                </a:solidFill>
                <a:latin typeface="Google Sans"/>
              </a:rPr>
              <a:t>: </a:t>
            </a:r>
            <a:r>
              <a:rPr lang="es-MX" dirty="0">
                <a:solidFill>
                  <a:srgbClr val="E2EEFF"/>
                </a:solidFill>
                <a:latin typeface="Google Sans"/>
              </a:rPr>
              <a:t>la disposición de los elementos es una matriz, de manera que para cada uno debemos indicar la celda (fila y columna) que queremos que ocupe. </a:t>
            </a:r>
            <a:endParaRPr lang="es-AR" dirty="0">
              <a:solidFill>
                <a:srgbClr val="E2EEFF"/>
              </a:solidFill>
              <a:latin typeface="Google Sans"/>
            </a:endParaRPr>
          </a:p>
        </p:txBody>
      </p:sp>
    </p:spTree>
    <p:extLst>
      <p:ext uri="{BB962C8B-B14F-4D97-AF65-F5344CB8AC3E}">
        <p14:creationId xmlns:p14="http://schemas.microsoft.com/office/powerpoint/2010/main" val="393566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28425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a:t>
            </a:r>
            <a:endParaRPr lang="es-AR"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23781"/>
            <a:ext cx="7789508" cy="1015663"/>
          </a:xfrm>
          <a:prstGeom prst="rect">
            <a:avLst/>
          </a:prstGeom>
          <a:noFill/>
        </p:spPr>
        <p:txBody>
          <a:bodyPr wrap="square">
            <a:spAutoFit/>
          </a:bodyPr>
          <a:lstStyle/>
          <a:p>
            <a:r>
              <a:rPr lang="es-MX" sz="1200" dirty="0" err="1"/>
              <a:t>Tk</a:t>
            </a:r>
            <a:r>
              <a:rPr lang="es-MX" sz="1200" dirty="0"/>
              <a:t> provee tres métodos para establecer la posición de los controles o widgets dentro de una ventana, que se corresponden con las funciones </a:t>
            </a:r>
            <a:r>
              <a:rPr lang="es-MX" sz="1200" b="1" dirty="0"/>
              <a:t>pack(), place() y </a:t>
            </a:r>
            <a:r>
              <a:rPr lang="es-MX" sz="1200" b="1" dirty="0" err="1"/>
              <a:t>grid</a:t>
            </a:r>
            <a:r>
              <a:rPr lang="es-MX" sz="1200" b="1" dirty="0"/>
              <a:t>()</a:t>
            </a:r>
            <a:r>
              <a:rPr lang="es-MX" sz="1200" dirty="0"/>
              <a:t>. Algunos son más versátiles, otros más restrictivos. ¿Cuál debes usar? Dependerá del resultado que se quiera </a:t>
            </a:r>
            <a:r>
              <a:rPr lang="es-MX" sz="1200" dirty="0" err="1"/>
              <a:t>lograrr</a:t>
            </a:r>
            <a:r>
              <a:rPr lang="es-MX" sz="1200" dirty="0"/>
              <a:t>. Explicaremos cada uno de ellos.</a:t>
            </a:r>
          </a:p>
          <a:p>
            <a:endParaRPr lang="es-MX" sz="1200" dirty="0"/>
          </a:p>
          <a:p>
            <a:r>
              <a:rPr lang="es-MX" sz="1200" dirty="0"/>
              <a:t>Nota: no deben mezclarse distintos métodos dentro de una misma aplicación.</a:t>
            </a:r>
            <a:endParaRPr lang="es-AR" sz="1200" dirty="0"/>
          </a:p>
        </p:txBody>
      </p:sp>
      <p:pic>
        <p:nvPicPr>
          <p:cNvPr id="1026" name="Picture 2" descr="How To Position Buttons In Tkinter With Pack (Demo and Codes) - ActiveState">
            <a:extLst>
              <a:ext uri="{FF2B5EF4-FFF2-40B4-BE49-F238E27FC236}">
                <a16:creationId xmlns:a16="http://schemas.microsoft.com/office/drawing/2014/main" id="{F66608C6-EB4E-48DF-CF2C-7A6687D09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4161" y="4742006"/>
            <a:ext cx="3077477" cy="1538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6F7F216-0DE7-AB23-73A2-7871127E3A81}"/>
              </a:ext>
            </a:extLst>
          </p:cNvPr>
          <p:cNvPicPr>
            <a:picLocks noChangeAspect="1"/>
          </p:cNvPicPr>
          <p:nvPr/>
        </p:nvPicPr>
        <p:blipFill>
          <a:blip r:embed="rId6"/>
          <a:stretch>
            <a:fillRect/>
          </a:stretch>
        </p:blipFill>
        <p:spPr>
          <a:xfrm>
            <a:off x="468749" y="2933394"/>
            <a:ext cx="6135928" cy="3459180"/>
          </a:xfrm>
          <a:prstGeom prst="rect">
            <a:avLst/>
          </a:prstGeom>
        </p:spPr>
      </p:pic>
      <p:pic>
        <p:nvPicPr>
          <p:cNvPr id="9" name="Imagen 8">
            <a:extLst>
              <a:ext uri="{FF2B5EF4-FFF2-40B4-BE49-F238E27FC236}">
                <a16:creationId xmlns:a16="http://schemas.microsoft.com/office/drawing/2014/main" id="{B6A7B829-DA7A-BEF6-981F-E315BF11B46E}"/>
              </a:ext>
            </a:extLst>
          </p:cNvPr>
          <p:cNvPicPr>
            <a:picLocks noChangeAspect="1"/>
          </p:cNvPicPr>
          <p:nvPr/>
        </p:nvPicPr>
        <p:blipFill>
          <a:blip r:embed="rId7"/>
          <a:stretch>
            <a:fillRect/>
          </a:stretch>
        </p:blipFill>
        <p:spPr>
          <a:xfrm>
            <a:off x="7411694" y="3029218"/>
            <a:ext cx="3744688" cy="2482158"/>
          </a:xfrm>
          <a:prstGeom prst="rect">
            <a:avLst/>
          </a:prstGeom>
        </p:spPr>
      </p:pic>
      <p:sp>
        <p:nvSpPr>
          <p:cNvPr id="7" name="CuadroTexto 6">
            <a:extLst>
              <a:ext uri="{FF2B5EF4-FFF2-40B4-BE49-F238E27FC236}">
                <a16:creationId xmlns:a16="http://schemas.microsoft.com/office/drawing/2014/main" id="{63D6B8CD-45A7-3821-B65B-1D3CAF61EC17}"/>
              </a:ext>
            </a:extLst>
          </p:cNvPr>
          <p:cNvSpPr txBox="1"/>
          <p:nvPr/>
        </p:nvSpPr>
        <p:spPr>
          <a:xfrm>
            <a:off x="2764523" y="2467968"/>
            <a:ext cx="6197600" cy="369332"/>
          </a:xfrm>
          <a:prstGeom prst="rect">
            <a:avLst/>
          </a:prstGeom>
          <a:noFill/>
        </p:spPr>
        <p:txBody>
          <a:bodyPr wrap="square">
            <a:spAutoFit/>
          </a:bodyPr>
          <a:lstStyle/>
          <a:p>
            <a:r>
              <a:rPr lang="es-MX" sz="1800" b="1" dirty="0"/>
              <a:t>pack(), place() y </a:t>
            </a:r>
            <a:r>
              <a:rPr lang="es-MX" sz="1800" b="1" dirty="0" err="1"/>
              <a:t>grid</a:t>
            </a:r>
            <a:r>
              <a:rPr lang="es-MX" sz="1800" b="1" dirty="0"/>
              <a:t>()</a:t>
            </a:r>
            <a:endParaRPr lang="es-AR" dirty="0"/>
          </a:p>
        </p:txBody>
      </p:sp>
      <p:pic>
        <p:nvPicPr>
          <p:cNvPr id="5" name="Cámara 4">
            <a:extLst>
              <a:ext uri="{FF2B5EF4-FFF2-40B4-BE49-F238E27FC236}">
                <a16:creationId xmlns:a16="http://schemas.microsoft.com/office/drawing/2014/main" id="{65D7777D-700A-EB6C-C85A-58AAFDD3254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42855" y="9865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84925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7342833" y="2651790"/>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7410315" y="3823146"/>
            <a:ext cx="3568439" cy="276999"/>
          </a:xfrm>
          <a:prstGeom prst="rect">
            <a:avLst/>
          </a:prstGeom>
          <a:noFill/>
        </p:spPr>
        <p:txBody>
          <a:bodyPr wrap="square" rtlCol="0" anchor="ctr">
            <a:spAutoFit/>
          </a:bodyPr>
          <a:lstStyle/>
          <a:p>
            <a:r>
              <a:rPr lang="en-US" altLang="ko-KR" sz="1200" dirty="0">
                <a:solidFill>
                  <a:schemeClr val="bg1"/>
                </a:solidFill>
                <a:cs typeface="Arial" pitchFamily="34" charset="0"/>
              </a:rPr>
              <a:t>INTRODUCCION  GUI </a:t>
            </a:r>
            <a:r>
              <a:rPr lang="en-US" altLang="ko-KR" sz="1200" dirty="0" err="1">
                <a:solidFill>
                  <a:schemeClr val="bg1"/>
                </a:solidFill>
                <a:cs typeface="Arial" pitchFamily="34" charset="0"/>
              </a:rPr>
              <a:t>en</a:t>
            </a:r>
            <a:r>
              <a:rPr lang="en-US" altLang="ko-KR" sz="1200" dirty="0">
                <a:solidFill>
                  <a:schemeClr val="bg1"/>
                </a:solidFill>
                <a:cs typeface="Arial" pitchFamily="34" charset="0"/>
              </a:rPr>
              <a:t> PYTHON.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7396620" y="3334127"/>
            <a:ext cx="3568440" cy="461665"/>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Introducción a  GUI</a:t>
            </a:r>
          </a:p>
        </p:txBody>
      </p:sp>
      <p:pic>
        <p:nvPicPr>
          <p:cNvPr id="2" name="Imagen 1">
            <a:extLst>
              <a:ext uri="{FF2B5EF4-FFF2-40B4-BE49-F238E27FC236}">
                <a16:creationId xmlns:a16="http://schemas.microsoft.com/office/drawing/2014/main" id="{5FDF9B26-891D-34CE-9358-12CBED34902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B12D0FDE-7811-B5A7-EBE8-6FD8027B312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70372" y="2683724"/>
            <a:ext cx="1539112" cy="1539112"/>
          </a:xfrm>
          <a:prstGeom prst="ellipse">
            <a:avLst/>
          </a:prstGeom>
          <a:ln>
            <a:noFill/>
          </a:ln>
          <a:effectLst>
            <a:outerShdw blurRad="190500" algn="tl" rotWithShape="0">
              <a:srgbClr val="000000">
                <a:alpha val="30000"/>
              </a:srgbClr>
            </a:outerShdw>
          </a:effectLst>
        </p:spPr>
      </p:pic>
      <p:sp>
        <p:nvSpPr>
          <p:cNvPr id="7" name="Rectángulo 6">
            <a:extLst>
              <a:ext uri="{FF2B5EF4-FFF2-40B4-BE49-F238E27FC236}">
                <a16:creationId xmlns:a16="http://schemas.microsoft.com/office/drawing/2014/main" id="{C0E8340D-E048-D10C-FA72-13EAA4D0EB8D}"/>
              </a:ext>
            </a:extLst>
          </p:cNvPr>
          <p:cNvSpPr/>
          <p:nvPr/>
        </p:nvSpPr>
        <p:spPr>
          <a:xfrm>
            <a:off x="7154779" y="2454442"/>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AF4CB57E-27DD-BD99-8A4C-9D8CF22E3D8F}"/>
              </a:ext>
            </a:extLst>
          </p:cNvPr>
          <p:cNvSpPr txBox="1"/>
          <p:nvPr/>
        </p:nvSpPr>
        <p:spPr>
          <a:xfrm>
            <a:off x="763140" y="2913252"/>
            <a:ext cx="6176682" cy="1200329"/>
          </a:xfrm>
          <a:prstGeom prst="rect">
            <a:avLst/>
          </a:prstGeom>
          <a:noFill/>
        </p:spPr>
        <p:txBody>
          <a:bodyPr wrap="square">
            <a:spAutoFit/>
          </a:bodyPr>
          <a:lstStyle/>
          <a:p>
            <a:pPr algn="r"/>
            <a:r>
              <a:rPr lang="es-MX" b="0" i="0" dirty="0">
                <a:solidFill>
                  <a:srgbClr val="E8EAED"/>
                </a:solidFill>
                <a:effectLst/>
                <a:latin typeface="Google Sans"/>
              </a:rPr>
              <a:t>Una GUI es una </a:t>
            </a:r>
            <a:r>
              <a:rPr lang="es-MX" b="0" i="0" dirty="0">
                <a:solidFill>
                  <a:srgbClr val="E2EEFF"/>
                </a:solidFill>
                <a:effectLst/>
                <a:latin typeface="Google Sans"/>
              </a:rPr>
              <a:t>interfaz de usuario gráfica</a:t>
            </a:r>
            <a:r>
              <a:rPr lang="es-MX" b="0" i="0" dirty="0">
                <a:solidFill>
                  <a:srgbClr val="E8EAED"/>
                </a:solidFill>
                <a:effectLst/>
                <a:latin typeface="Google Sans"/>
              </a:rPr>
              <a:t> que utiliza un conjunto de imágenes y objetos gráficos para representar la información y acciones disponibles en la interfaz, en lugar de una visualización puramente textual para una computadora.</a:t>
            </a:r>
            <a:endParaRPr lang="es-AR" dirty="0"/>
          </a:p>
        </p:txBody>
      </p:sp>
    </p:spTree>
    <p:extLst>
      <p:ext uri="{BB962C8B-B14F-4D97-AF65-F5344CB8AC3E}">
        <p14:creationId xmlns:p14="http://schemas.microsoft.com/office/powerpoint/2010/main" val="43743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650582" y="2435533"/>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689588" y="3103293"/>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220516" y="2571492"/>
            <a:ext cx="1144865"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place</a:t>
            </a:r>
          </a:p>
        </p:txBody>
      </p:sp>
      <p:pic>
        <p:nvPicPr>
          <p:cNvPr id="2" name="Imagen 1">
            <a:extLst>
              <a:ext uri="{FF2B5EF4-FFF2-40B4-BE49-F238E27FC236}">
                <a16:creationId xmlns:a16="http://schemas.microsoft.com/office/drawing/2014/main" id="{7AE8BB0E-4A20-D793-5715-B80FCC4EADC8}"/>
              </a:ext>
            </a:extLst>
          </p:cNvPr>
          <p:cNvPicPr>
            <a:picLocks noChangeAspect="1"/>
          </p:cNvPicPr>
          <p:nvPr/>
        </p:nvPicPr>
        <p:blipFill>
          <a:blip r:embed="rId2">
            <a:duotone>
              <a:schemeClr val="accent1">
                <a:shade val="45000"/>
                <a:satMod val="135000"/>
              </a:schemeClr>
              <a:prstClr val="white"/>
            </a:duotone>
          </a:blip>
          <a:stretch>
            <a:fillRect/>
          </a:stretch>
        </p:blipFill>
        <p:spPr>
          <a:xfrm>
            <a:off x="6794132" y="4041411"/>
            <a:ext cx="914400" cy="254336"/>
          </a:xfrm>
          <a:prstGeom prst="rect">
            <a:avLst/>
          </a:prstGeom>
        </p:spPr>
      </p:pic>
      <p:pic>
        <p:nvPicPr>
          <p:cNvPr id="3" name="Cámara 2">
            <a:extLst>
              <a:ext uri="{FF2B5EF4-FFF2-40B4-BE49-F238E27FC236}">
                <a16:creationId xmlns:a16="http://schemas.microsoft.com/office/drawing/2014/main" id="{2AB8EC0B-D567-AC4C-722A-AF8079698FF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08593" y="2465677"/>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5E2B8810-62F6-6669-EBF7-9DB1DD00C60E}"/>
              </a:ext>
            </a:extLst>
          </p:cNvPr>
          <p:cNvSpPr/>
          <p:nvPr/>
        </p:nvSpPr>
        <p:spPr>
          <a:xfrm>
            <a:off x="6398444" y="2137555"/>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5F726A49-72F0-14FB-1E7D-5C2E8933D010}"/>
              </a:ext>
            </a:extLst>
          </p:cNvPr>
          <p:cNvSpPr txBox="1"/>
          <p:nvPr/>
        </p:nvSpPr>
        <p:spPr>
          <a:xfrm>
            <a:off x="223219" y="2576688"/>
            <a:ext cx="5992045" cy="1477328"/>
          </a:xfrm>
          <a:prstGeom prst="rect">
            <a:avLst/>
          </a:prstGeom>
          <a:noFill/>
        </p:spPr>
        <p:txBody>
          <a:bodyPr wrap="square">
            <a:spAutoFit/>
          </a:bodyPr>
          <a:lstStyle/>
          <a:p>
            <a:pPr algn="r"/>
            <a:r>
              <a:rPr lang="es-MX" dirty="0">
                <a:solidFill>
                  <a:srgbClr val="E2EEFF"/>
                </a:solidFill>
                <a:latin typeface="Google Sans"/>
              </a:rPr>
              <a:t>Place: este es el más sencillo de entender, pero puede que no el más sencillo de utilizar para todo el mundo. Al insertar un componente, podemos indicar explícitamente la posición (coordenadas X e Y) dentro del widget padre, ya sea en términos absolutos o relativos.</a:t>
            </a:r>
            <a:endParaRPr lang="es-AR" dirty="0">
              <a:solidFill>
                <a:srgbClr val="E2EEFF"/>
              </a:solidFill>
              <a:latin typeface="Google Sans"/>
            </a:endParaRPr>
          </a:p>
        </p:txBody>
      </p:sp>
    </p:spTree>
    <p:extLst>
      <p:ext uri="{BB962C8B-B14F-4D97-AF65-F5344CB8AC3E}">
        <p14:creationId xmlns:p14="http://schemas.microsoft.com/office/powerpoint/2010/main" val="350736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708981"/>
          </a:xfrm>
          <a:prstGeom prst="rect">
            <a:avLst/>
          </a:prstGeom>
          <a:noFill/>
        </p:spPr>
        <p:txBody>
          <a:bodyPr wrap="square">
            <a:spAutoFit/>
          </a:bodyPr>
          <a:lstStyle/>
          <a:p>
            <a:r>
              <a:rPr lang="es-MX" sz="1200" dirty="0"/>
              <a:t>La función place() permite ubicar elementos indicando su posición (X e Y) respecto de un elemento padre. En general casi todas las librerías gráficas proveen una opción de este tipo, ya que es la más intuitiva. Para ver un ejemplo, consideremos el siguiente código.</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Este pequeño programa simplemente crea una ventana (</a:t>
            </a:r>
            <a:r>
              <a:rPr lang="es-MX" sz="1200" dirty="0" err="1"/>
              <a:t>main_window</a:t>
            </a:r>
            <a:r>
              <a:rPr lang="es-MX" sz="1200" dirty="0"/>
              <a:t>) con un widget padre (</a:t>
            </a:r>
            <a:r>
              <a:rPr lang="es-MX" sz="1200" dirty="0" err="1"/>
              <a:t>Application</a:t>
            </a:r>
            <a:r>
              <a:rPr lang="es-MX" sz="1200" dirty="0"/>
              <a:t> que hereda de </a:t>
            </a:r>
            <a:r>
              <a:rPr lang="es-MX" sz="1200" dirty="0" err="1"/>
              <a:t>ttk.Frame</a:t>
            </a:r>
            <a:r>
              <a:rPr lang="es-MX" sz="1200" dirty="0"/>
              <a:t>) que </a:t>
            </a:r>
            <a:r>
              <a:rPr lang="es-MX" sz="1200" dirty="0" err="1"/>
              <a:t>contentrá</a:t>
            </a:r>
            <a:r>
              <a:rPr lang="es-MX" sz="1200" dirty="0"/>
              <a:t> al resto de los elementos. Tanto la ventana principal como el elemento padre tienen un tamaño de 300×200 píxeles.</a:t>
            </a:r>
          </a:p>
          <a:p>
            <a:endParaRPr lang="es-MX" sz="1200" dirty="0"/>
          </a:p>
          <a:p>
            <a:r>
              <a:rPr lang="es-MX" sz="1200" dirty="0"/>
              <a:t>Ahora bien, vamos a crear un botón y lo vamos a ubicar en la posición (60, 40).</a:t>
            </a:r>
          </a:p>
          <a:p>
            <a:r>
              <a:rPr lang="es-MX" sz="1200" dirty="0"/>
              <a:t>Cabe aclarar que no deben mezclarse distintos métodos dentro de una misma aplicación.</a:t>
            </a:r>
            <a:endParaRPr lang="es-AR" sz="1200" dirty="0"/>
          </a:p>
        </p:txBody>
      </p:sp>
      <p:sp>
        <p:nvSpPr>
          <p:cNvPr id="6" name="CuadroTexto 5">
            <a:extLst>
              <a:ext uri="{FF2B5EF4-FFF2-40B4-BE49-F238E27FC236}">
                <a16:creationId xmlns:a16="http://schemas.microsoft.com/office/drawing/2014/main" id="{B2DEACA1-DD00-72A9-C21C-EFC9280A86CC}"/>
              </a:ext>
            </a:extLst>
          </p:cNvPr>
          <p:cNvSpPr txBox="1"/>
          <p:nvPr/>
        </p:nvSpPr>
        <p:spPr>
          <a:xfrm>
            <a:off x="541771" y="1908457"/>
            <a:ext cx="6096000" cy="2492990"/>
          </a:xfrm>
          <a:prstGeom prst="rect">
            <a:avLst/>
          </a:prstGeom>
          <a:solidFill>
            <a:schemeClr val="tx1">
              <a:lumMod val="85000"/>
              <a:lumOff val="15000"/>
            </a:schemeClr>
          </a:solidFill>
        </p:spPr>
        <p:txBody>
          <a:bodyPr wrap="square">
            <a:spAutoFit/>
          </a:bodyPr>
          <a:lstStyle/>
          <a:p>
            <a:r>
              <a:rPr lang="es-AR" sz="1200" b="0" dirty="0">
                <a:solidFill>
                  <a:srgbClr val="6A9955"/>
                </a:solidFill>
                <a:effectLst/>
                <a:latin typeface="Consolas" panose="020B0609020204030204" pitchFamily="49" charset="0"/>
              </a:rPr>
              <a:t># -*- </a:t>
            </a:r>
            <a:r>
              <a:rPr lang="es-AR" sz="1200" b="0" dirty="0" err="1">
                <a:solidFill>
                  <a:srgbClr val="6A9955"/>
                </a:solidFill>
                <a:effectLst/>
                <a:latin typeface="Consolas" panose="020B0609020204030204" pitchFamily="49" charset="0"/>
              </a:rPr>
              <a:t>coding</a:t>
            </a:r>
            <a:r>
              <a:rPr lang="es-AR" sz="1200" b="0" dirty="0">
                <a:solidFill>
                  <a:srgbClr val="6A9955"/>
                </a:solidFill>
                <a:effectLst/>
                <a:latin typeface="Consolas" panose="020B0609020204030204" pitchFamily="49" charset="0"/>
              </a:rPr>
              <a:t>: utf-8 -*-</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as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from</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tkinter</a:t>
            </a:r>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ttk</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Application</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Frame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def</a:t>
            </a:r>
            <a:r>
              <a:rPr lang="es-AR" sz="1200" b="0" dirty="0">
                <a:solidFill>
                  <a:srgbClr val="D4D4D4"/>
                </a:solidFill>
                <a:effectLst/>
                <a:latin typeface="Consolas" panose="020B0609020204030204" pitchFamily="49" charset="0"/>
              </a:rPr>
              <a:t> </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super</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__</a:t>
            </a:r>
            <a:r>
              <a:rPr lang="es-AR" sz="1200" b="0" dirty="0" err="1">
                <a:solidFill>
                  <a:srgbClr val="DCDCAA"/>
                </a:solidFill>
                <a:effectLst/>
                <a:latin typeface="Consolas" panose="020B0609020204030204" pitchFamily="49" charset="0"/>
              </a:rPr>
              <a:t>init</a:t>
            </a:r>
            <a:r>
              <a:rPr lang="es-AR" sz="1200" b="0" dirty="0">
                <a:solidFill>
                  <a:srgbClr val="DCDCAA"/>
                </a:solidFill>
                <a:effectLst/>
                <a:latin typeface="Consolas" panose="020B0609020204030204" pitchFamily="49" charset="0"/>
              </a:rPr>
              <a:t>__</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err="1">
                <a:solidFill>
                  <a:srgbClr val="D4D4D4"/>
                </a:solidFill>
                <a:effectLst/>
                <a:latin typeface="Consolas" panose="020B0609020204030204" pitchFamily="49" charset="0"/>
              </a:rPr>
              <a:t>.title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"Posicionar elementos en </a:t>
            </a:r>
            <a:r>
              <a:rPr lang="es-AR" sz="1200" b="0" dirty="0" err="1">
                <a:solidFill>
                  <a:srgbClr val="CE9178"/>
                </a:solidFill>
                <a:effectLst/>
                <a:latin typeface="Consolas" panose="020B0609020204030204" pitchFamily="49" charset="0"/>
              </a:rPr>
              <a:t>Tcl</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Tk</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main_window</a:t>
            </a:r>
            <a:r>
              <a:rPr lang="es-AR" sz="1200" b="0" dirty="0" err="1">
                <a:solidFill>
                  <a:srgbClr val="D4D4D4"/>
                </a:solidFill>
                <a:effectLst/>
                <a:latin typeface="Consolas" panose="020B0609020204030204" pitchFamily="49" charset="0"/>
              </a:rPr>
              <a:t>.configure</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300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200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6A9955"/>
                </a:solidFill>
                <a:effectLst/>
                <a:latin typeface="Consolas" panose="020B0609020204030204" pitchFamily="49" charset="0"/>
              </a:rPr>
              <a:t># Ignorar esto por el momento.</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relwidth</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relheight</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Tk</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app</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Application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main_window</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app</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mainloop</a:t>
            </a:r>
            <a:r>
              <a:rPr lang="es-AR" sz="1200" b="0" dirty="0">
                <a:solidFill>
                  <a:srgbClr val="D4D4D4"/>
                </a:solidFill>
                <a:effectLst/>
                <a:latin typeface="Consolas" panose="020B0609020204030204" pitchFamily="49" charset="0"/>
              </a:rPr>
              <a:t>()</a:t>
            </a:r>
          </a:p>
        </p:txBody>
      </p:sp>
      <p:pic>
        <p:nvPicPr>
          <p:cNvPr id="9" name="Imagen 8">
            <a:extLst>
              <a:ext uri="{FF2B5EF4-FFF2-40B4-BE49-F238E27FC236}">
                <a16:creationId xmlns:a16="http://schemas.microsoft.com/office/drawing/2014/main" id="{F744EADB-8EEE-DDE0-42D3-F9F4363C6FFB}"/>
              </a:ext>
            </a:extLst>
          </p:cNvPr>
          <p:cNvPicPr>
            <a:picLocks noChangeAspect="1"/>
          </p:cNvPicPr>
          <p:nvPr/>
        </p:nvPicPr>
        <p:blipFill>
          <a:blip r:embed="rId5"/>
          <a:stretch>
            <a:fillRect/>
          </a:stretch>
        </p:blipFill>
        <p:spPr>
          <a:xfrm>
            <a:off x="7970937" y="1961719"/>
            <a:ext cx="3336731" cy="2597516"/>
          </a:xfrm>
          <a:prstGeom prst="rect">
            <a:avLst/>
          </a:prstGeom>
        </p:spPr>
      </p:pic>
      <p:sp>
        <p:nvSpPr>
          <p:cNvPr id="10" name="Flecha: a la derecha 9">
            <a:extLst>
              <a:ext uri="{FF2B5EF4-FFF2-40B4-BE49-F238E27FC236}">
                <a16:creationId xmlns:a16="http://schemas.microsoft.com/office/drawing/2014/main" id="{83B26017-89AA-81B3-3A32-803FC23D8C6E}"/>
              </a:ext>
            </a:extLst>
          </p:cNvPr>
          <p:cNvSpPr/>
          <p:nvPr/>
        </p:nvSpPr>
        <p:spPr>
          <a:xfrm>
            <a:off x="6969476" y="2726780"/>
            <a:ext cx="841828" cy="856343"/>
          </a:xfrm>
          <a:prstGeom prst="rightArrow">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a:extLst>
              <a:ext uri="{FF2B5EF4-FFF2-40B4-BE49-F238E27FC236}">
                <a16:creationId xmlns:a16="http://schemas.microsoft.com/office/drawing/2014/main" id="{46E7B458-8111-1774-F64D-F607A03E330D}"/>
              </a:ext>
            </a:extLst>
          </p:cNvPr>
          <p:cNvSpPr txBox="1"/>
          <p:nvPr/>
        </p:nvSpPr>
        <p:spPr>
          <a:xfrm>
            <a:off x="480499" y="5894630"/>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pic>
        <p:nvPicPr>
          <p:cNvPr id="5" name="Cámara 4">
            <a:extLst>
              <a:ext uri="{FF2B5EF4-FFF2-40B4-BE49-F238E27FC236}">
                <a16:creationId xmlns:a16="http://schemas.microsoft.com/office/drawing/2014/main" id="{39140629-C07B-7E2F-5FA1-0AD86CC25FA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586714" y="56294"/>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85927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524315"/>
          </a:xfrm>
          <a:prstGeom prst="rect">
            <a:avLst/>
          </a:prstGeom>
          <a:noFill/>
        </p:spPr>
        <p:txBody>
          <a:bodyPr wrap="square">
            <a:spAutoFit/>
          </a:bodyPr>
          <a:lstStyle/>
          <a:p>
            <a:endParaRPr lang="es-MX" sz="1200" dirty="0"/>
          </a:p>
          <a:p>
            <a:r>
              <a:rPr lang="es-MX" sz="1200" dirty="0"/>
              <a:t>Ahora bien, vamos a crear un botón y lo vamos a ubicar en la posición (60, 40).</a:t>
            </a:r>
          </a:p>
          <a:p>
            <a:endParaRPr lang="es-MX" sz="1200" dirty="0"/>
          </a:p>
          <a:p>
            <a:endParaRPr lang="es-MX" sz="1200" dirty="0"/>
          </a:p>
          <a:p>
            <a:endParaRPr lang="es-MX" sz="1200" dirty="0"/>
          </a:p>
          <a:p>
            <a:endParaRPr lang="es-MX" sz="1200" dirty="0"/>
          </a:p>
          <a:p>
            <a:r>
              <a:rPr lang="es-MX" sz="1200" dirty="0"/>
              <a:t>Ya que el origen de coordenadas (es decir, la posición (0, 0)) es la esquina superior izquierda, esto quiere decir que entre el borde izquierdo de la ventana y nuestro botón habrá una distancia de 60 píxeles y entre el borde superior de la ventana y el botón habrá 40 píxeles</a:t>
            </a:r>
          </a:p>
          <a:p>
            <a:endParaRPr lang="es-MX" sz="1200" dirty="0"/>
          </a:p>
          <a:p>
            <a:r>
              <a:rPr lang="es-MX" sz="1200" dirty="0"/>
              <a:t>Es posible indicar el tamaño de cualquier otro elemento de </a:t>
            </a:r>
            <a:r>
              <a:rPr lang="es-MX" sz="1200" dirty="0" err="1"/>
              <a:t>Tk</a:t>
            </a:r>
            <a:r>
              <a:rPr lang="es-MX" sz="1200" dirty="0"/>
              <a:t> utilizando los parámetros </a:t>
            </a:r>
            <a:r>
              <a:rPr lang="es-MX" sz="1200" dirty="0" err="1"/>
              <a:t>width</a:t>
            </a:r>
            <a:r>
              <a:rPr lang="es-MX" sz="1200" dirty="0"/>
              <a:t> y </a:t>
            </a:r>
            <a:r>
              <a:rPr lang="es-MX" sz="1200" dirty="0" err="1"/>
              <a:t>height</a:t>
            </a:r>
            <a:r>
              <a:rPr lang="es-MX" sz="1200" dirty="0"/>
              <a:t>, que indican el ancho y el alto en píxeles.</a:t>
            </a:r>
          </a:p>
          <a:p>
            <a:endParaRPr lang="es-MX" sz="1200" dirty="0"/>
          </a:p>
          <a:p>
            <a:endParaRPr lang="es-MX" sz="1200" dirty="0">
              <a:solidFill>
                <a:srgbClr val="777777"/>
              </a:solidFill>
              <a:latin typeface="Source Code Pro" panose="020B0509030403020204" pitchFamily="49" charset="0"/>
            </a:endParaRPr>
          </a:p>
          <a:p>
            <a:endParaRPr lang="es-MX" sz="1200" dirty="0">
              <a:solidFill>
                <a:srgbClr val="777777"/>
              </a:solidFill>
              <a:latin typeface="Source Code Pro" panose="020B0509030403020204" pitchFamily="49" charset="0"/>
            </a:endParaRPr>
          </a:p>
          <a:p>
            <a:r>
              <a:rPr lang="es-MX" sz="1200" dirty="0"/>
              <a:t>La siguiente imagen </a:t>
            </a:r>
            <a:r>
              <a:rPr lang="es-MX" sz="1200" dirty="0" err="1"/>
              <a:t>ilusta</a:t>
            </a:r>
            <a:r>
              <a:rPr lang="es-MX" sz="1200" dirty="0"/>
              <a:t> cómo influyen los cuatro argumentos (x, y, </a:t>
            </a:r>
            <a:r>
              <a:rPr lang="es-MX" sz="1200" dirty="0" err="1"/>
              <a:t>width</a:t>
            </a:r>
            <a:r>
              <a:rPr lang="es-MX" sz="1200" dirty="0"/>
              <a:t>, </a:t>
            </a:r>
            <a:r>
              <a:rPr lang="es-MX" sz="1200" dirty="0" err="1"/>
              <a:t>height</a:t>
            </a:r>
            <a:r>
              <a:rPr lang="es-MX" sz="1200" dirty="0"/>
              <a:t>) en la posición y el tamaño del widget.</a:t>
            </a:r>
          </a:p>
          <a:p>
            <a:r>
              <a:rPr lang="es-MX" sz="1200" dirty="0"/>
              <a:t>Estas cuatro propiedades también pueden formularse en términos de proporción respecto del elemento padre. Por ejemplo, podemos decirle a </a:t>
            </a:r>
            <a:r>
              <a:rPr lang="es-MX" sz="1200" dirty="0" err="1"/>
              <a:t>Tk</a:t>
            </a:r>
            <a:r>
              <a:rPr lang="es-MX" sz="1200" dirty="0"/>
              <a:t> que el tamaño del botón debe ser la mitad del tamaño de la ventana.</a:t>
            </a:r>
          </a:p>
          <a:p>
            <a:endParaRPr lang="en-US" sz="1200" b="0" i="0" dirty="0">
              <a:solidFill>
                <a:srgbClr val="000000"/>
              </a:solidFill>
              <a:effectLst/>
              <a:latin typeface="Source Code Pro" panose="020B0509030403020204" pitchFamily="49" charset="0"/>
            </a:endParaRPr>
          </a:p>
          <a:p>
            <a:endParaRPr lang="es-AR" sz="1200" dirty="0"/>
          </a:p>
          <a:p>
            <a:endParaRPr lang="es-AR" sz="1200" dirty="0"/>
          </a:p>
          <a:p>
            <a:r>
              <a:rPr lang="es-MX" sz="1200" dirty="0"/>
              <a:t>De este modo, cuando la ventana se expanda o se contraiga, </a:t>
            </a:r>
            <a:r>
              <a:rPr lang="es-MX" sz="1200" dirty="0" err="1"/>
              <a:t>Tk</a:t>
            </a:r>
            <a:r>
              <a:rPr lang="es-MX" sz="1200" dirty="0"/>
              <a:t> automáticamente ajustará su tamaño para que cumpla con la proporción indicada</a:t>
            </a:r>
            <a:endParaRPr lang="es-AR" sz="1200" dirty="0"/>
          </a:p>
        </p:txBody>
      </p:sp>
      <p:pic>
        <p:nvPicPr>
          <p:cNvPr id="3074" name="Picture 2" descr="Un botón ubicado en forma absoluta en Tcl/Tk (tkinter)">
            <a:extLst>
              <a:ext uri="{FF2B5EF4-FFF2-40B4-BE49-F238E27FC236}">
                <a16:creationId xmlns:a16="http://schemas.microsoft.com/office/drawing/2014/main" id="{1D4BAF27-D0F9-AA56-DBAF-4630D756A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985" y="144493"/>
            <a:ext cx="2681974" cy="17939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osición absoluta y tamaño de un elemento en Tcl/Tk (tkinter)">
            <a:extLst>
              <a:ext uri="{FF2B5EF4-FFF2-40B4-BE49-F238E27FC236}">
                <a16:creationId xmlns:a16="http://schemas.microsoft.com/office/drawing/2014/main" id="{23DA8BB3-2F76-F5BB-1DD4-D7220138A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985" y="2094432"/>
            <a:ext cx="2725516" cy="182302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2C0EDBB-98B1-1244-8A87-53E3F0A368D5}"/>
              </a:ext>
            </a:extLst>
          </p:cNvPr>
          <p:cNvSpPr txBox="1"/>
          <p:nvPr/>
        </p:nvSpPr>
        <p:spPr>
          <a:xfrm>
            <a:off x="524041" y="1709624"/>
            <a:ext cx="6197600" cy="461665"/>
          </a:xfrm>
          <a:prstGeom prst="rect">
            <a:avLst/>
          </a:prstGeom>
          <a:solidFill>
            <a:schemeClr val="tx1">
              <a:lumMod val="85000"/>
              <a:lumOff val="15000"/>
            </a:schemeClr>
          </a:solidFill>
        </p:spPr>
        <p:txBody>
          <a:bodyPr wrap="square">
            <a:spAutoFit/>
          </a:bodyPr>
          <a:lstStyle/>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 = </a:t>
            </a:r>
            <a:r>
              <a:rPr lang="es-AR" sz="1200" b="0" dirty="0" err="1">
                <a:solidFill>
                  <a:srgbClr val="4EC9B0"/>
                </a:solidFill>
                <a:effectLst/>
                <a:latin typeface="Consolas" panose="020B0609020204030204" pitchFamily="49" charset="0"/>
              </a:rPr>
              <a:t>ttk</a:t>
            </a:r>
            <a:r>
              <a:rPr lang="es-AR" sz="1200" b="0" dirty="0" err="1">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Button</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self</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text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"Hola, mundo!"</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button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place</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x</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60</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y</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40</a:t>
            </a:r>
            <a:r>
              <a:rPr lang="es-AR" sz="12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619E02A5-8BA1-B32E-7269-4077D5C094FD}"/>
              </a:ext>
            </a:extLst>
          </p:cNvPr>
          <p:cNvSpPr txBox="1"/>
          <p:nvPr/>
        </p:nvSpPr>
        <p:spPr>
          <a:xfrm>
            <a:off x="524041" y="3565914"/>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40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30</a:t>
            </a:r>
            <a:r>
              <a:rPr lang="en-US"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00248FEE-C537-BA3D-6280-0158284A08C5}"/>
              </a:ext>
            </a:extLst>
          </p:cNvPr>
          <p:cNvSpPr txBox="1"/>
          <p:nvPr/>
        </p:nvSpPr>
        <p:spPr>
          <a:xfrm>
            <a:off x="596611" y="4840946"/>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pic>
        <p:nvPicPr>
          <p:cNvPr id="15" name="Imagen 14">
            <a:extLst>
              <a:ext uri="{FF2B5EF4-FFF2-40B4-BE49-F238E27FC236}">
                <a16:creationId xmlns:a16="http://schemas.microsoft.com/office/drawing/2014/main" id="{8740D67F-1D86-1B31-2219-0445B5E77017}"/>
              </a:ext>
            </a:extLst>
          </p:cNvPr>
          <p:cNvPicPr>
            <a:picLocks noChangeAspect="1"/>
          </p:cNvPicPr>
          <p:nvPr/>
        </p:nvPicPr>
        <p:blipFill>
          <a:blip r:embed="rId7"/>
          <a:stretch>
            <a:fillRect/>
          </a:stretch>
        </p:blipFill>
        <p:spPr>
          <a:xfrm>
            <a:off x="8956958" y="4032243"/>
            <a:ext cx="2888370" cy="2244523"/>
          </a:xfrm>
          <a:prstGeom prst="rect">
            <a:avLst/>
          </a:prstGeom>
        </p:spPr>
      </p:pic>
      <p:sp>
        <p:nvSpPr>
          <p:cNvPr id="16" name="CuadroTexto 15">
            <a:extLst>
              <a:ext uri="{FF2B5EF4-FFF2-40B4-BE49-F238E27FC236}">
                <a16:creationId xmlns:a16="http://schemas.microsoft.com/office/drawing/2014/main" id="{5616CC0D-D938-20B3-6906-00DE51A5E2BB}"/>
              </a:ext>
            </a:extLst>
          </p:cNvPr>
          <p:cNvSpPr txBox="1"/>
          <p:nvPr/>
        </p:nvSpPr>
        <p:spPr>
          <a:xfrm>
            <a:off x="480499" y="5894630"/>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spTree>
    <p:extLst>
      <p:ext uri="{BB962C8B-B14F-4D97-AF65-F5344CB8AC3E}">
        <p14:creationId xmlns:p14="http://schemas.microsoft.com/office/powerpoint/2010/main" val="308751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195303"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Posición absoluta (place)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480499" y="1167324"/>
            <a:ext cx="7789508" cy="4524315"/>
          </a:xfrm>
          <a:prstGeom prst="rect">
            <a:avLst/>
          </a:prstGeom>
          <a:noFill/>
        </p:spPr>
        <p:txBody>
          <a:bodyPr wrap="square">
            <a:spAutoFit/>
          </a:bodyPr>
          <a:lstStyle/>
          <a:p>
            <a:r>
              <a:rPr lang="es-MX" sz="1200" dirty="0"/>
              <a:t>Esto explica por qué utilizamos la siguiente línea para que el marco de la aplicación (que es una instancia de </a:t>
            </a:r>
            <a:r>
              <a:rPr lang="es-MX" sz="1200" dirty="0" err="1"/>
              <a:t>ttk.Frame</a:t>
            </a:r>
            <a:r>
              <a:rPr lang="es-MX" sz="1200" dirty="0"/>
              <a:t> y que nos sirve como elemento padre) tenga siempre el mismo tamaño de la ventana.</a:t>
            </a:r>
          </a:p>
          <a:p>
            <a:endParaRPr lang="es-MX" sz="1200" dirty="0"/>
          </a:p>
          <a:p>
            <a:endParaRPr lang="es-MX" sz="1200" dirty="0">
              <a:solidFill>
                <a:srgbClr val="777777"/>
              </a:solidFill>
              <a:latin typeface="Source Code Pro" panose="020B0509030403020204" pitchFamily="49" charset="0"/>
            </a:endParaRPr>
          </a:p>
          <a:p>
            <a:endParaRPr lang="es-MX" sz="1200" dirty="0">
              <a:solidFill>
                <a:srgbClr val="777777"/>
              </a:solidFill>
              <a:latin typeface="Source Code Pro" panose="020B0509030403020204" pitchFamily="49" charset="0"/>
            </a:endParaRPr>
          </a:p>
          <a:p>
            <a:r>
              <a:rPr lang="es-MX" sz="1200" dirty="0"/>
              <a:t>Del mismo modo operan </a:t>
            </a:r>
            <a:r>
              <a:rPr lang="es-MX" sz="1200" dirty="0" err="1"/>
              <a:t>relx</a:t>
            </a:r>
            <a:r>
              <a:rPr lang="es-MX" sz="1200" dirty="0"/>
              <a:t> y </a:t>
            </a:r>
            <a:r>
              <a:rPr lang="es-MX" sz="1200" dirty="0" err="1"/>
              <a:t>rely</a:t>
            </a:r>
            <a:r>
              <a:rPr lang="es-MX" sz="1200" dirty="0"/>
              <a:t>, que expresan la posición de un elemento en términos proporcionales.</a:t>
            </a:r>
          </a:p>
          <a:p>
            <a:endParaRPr lang="es-MX" sz="1200" dirty="0"/>
          </a:p>
          <a:p>
            <a:endParaRPr lang="en-US" sz="1200" b="0" i="0" dirty="0">
              <a:solidFill>
                <a:srgbClr val="121212"/>
              </a:solidFill>
              <a:effectLst/>
              <a:latin typeface="Source Code Pro" panose="020B0509030403020204" pitchFamily="49" charset="0"/>
            </a:endParaRPr>
          </a:p>
          <a:p>
            <a:br>
              <a:rPr lang="en-US" sz="1200" b="0" i="0" dirty="0">
                <a:solidFill>
                  <a:srgbClr val="121212"/>
                </a:solidFill>
                <a:effectLst/>
                <a:latin typeface="Source Code Pro" panose="020B0509030403020204" pitchFamily="49" charset="0"/>
              </a:rPr>
            </a:br>
            <a:r>
              <a:rPr lang="es-MX" sz="1200" dirty="0"/>
              <a:t>Así, al abrir el programa, cuando el tamaño de la ventana es de 300×200, el botón se encontrará en la posición (30, 20), ya que 300x0.1 = 30 y 200x0.1 = 20. A medida que el tamaño de la ventana cambie, </a:t>
            </a:r>
            <a:r>
              <a:rPr lang="es-MX" sz="1200" dirty="0" err="1"/>
              <a:t>Tk</a:t>
            </a:r>
            <a:r>
              <a:rPr lang="es-MX" sz="1200" dirty="0"/>
              <a:t> actualizará la posición del botón para que siempre cumpla con el 10% de la medida.</a:t>
            </a:r>
          </a:p>
          <a:p>
            <a:endParaRPr lang="es-MX" sz="1200" dirty="0"/>
          </a:p>
          <a:p>
            <a:r>
              <a:rPr lang="es-MX" sz="1200" dirty="0" err="1"/>
              <a:t>relwidth</a:t>
            </a:r>
            <a:r>
              <a:rPr lang="es-MX" sz="1200" dirty="0"/>
              <a:t>, </a:t>
            </a:r>
            <a:r>
              <a:rPr lang="es-MX" sz="1200" dirty="0" err="1"/>
              <a:t>relheight</a:t>
            </a:r>
            <a:r>
              <a:rPr lang="es-MX" sz="1200" dirty="0"/>
              <a:t>, </a:t>
            </a:r>
            <a:r>
              <a:rPr lang="es-MX" sz="1200" dirty="0" err="1"/>
              <a:t>relx</a:t>
            </a:r>
            <a:r>
              <a:rPr lang="es-MX" sz="1200" dirty="0"/>
              <a:t> y </a:t>
            </a:r>
            <a:r>
              <a:rPr lang="es-MX" sz="1200" dirty="0" err="1"/>
              <a:t>rely</a:t>
            </a:r>
            <a:r>
              <a:rPr lang="es-MX" sz="1200" dirty="0"/>
              <a:t> aceptan valores entre 0 y 1.</a:t>
            </a:r>
          </a:p>
          <a:p>
            <a:endParaRPr lang="es-MX" sz="1200" dirty="0"/>
          </a:p>
          <a:p>
            <a:r>
              <a:rPr lang="es-MX" sz="1200" dirty="0"/>
              <a:t>El método place() para posicionar elementos es bastante sencillo de comprender, sobre todo para usuarios de otras librerías y otros lenguajes con los que hayan desarrollado aplicaciones de escritorio. Brinda exactitud en cada uno de los objetos de nuestra interfaz y puede resultar útil en muchos casos.</a:t>
            </a:r>
          </a:p>
          <a:p>
            <a:endParaRPr lang="es-MX" sz="1200" dirty="0"/>
          </a:p>
          <a:p>
            <a:r>
              <a:rPr lang="es-MX" sz="1200" dirty="0"/>
              <a:t>El principal problema radica al momento de expandir o contraer la ventana. Si bien los argumentos proporcionales descriptos anteriormente pueden ser útiles, generalmente resultan no ser suficientes. Ubicar elementos de forma absoluta (indicando su posición como coordenadas X e Y) implica una ventana estática, que generará espacios vacíos cuando el usuario la agrande o bien se perderán algunos elementos de la vista cuando ésta se contraiga.</a:t>
            </a:r>
            <a:endParaRPr lang="es-AR" sz="1200" dirty="0"/>
          </a:p>
        </p:txBody>
      </p:sp>
      <p:pic>
        <p:nvPicPr>
          <p:cNvPr id="3074" name="Picture 2" descr="Un botón ubicado en forma absoluta en Tcl/Tk (tkinter)">
            <a:extLst>
              <a:ext uri="{FF2B5EF4-FFF2-40B4-BE49-F238E27FC236}">
                <a16:creationId xmlns:a16="http://schemas.microsoft.com/office/drawing/2014/main" id="{1D4BAF27-D0F9-AA56-DBAF-4630D756A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4951" y="460627"/>
            <a:ext cx="28765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sición absoluta y tamaño de un elemento en Tcl/Tk (tkinter)">
            <a:extLst>
              <a:ext uri="{FF2B5EF4-FFF2-40B4-BE49-F238E27FC236}">
                <a16:creationId xmlns:a16="http://schemas.microsoft.com/office/drawing/2014/main" id="{23DA8BB3-2F76-F5BB-1DD4-D7220138A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4951" y="2660370"/>
            <a:ext cx="2876550"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922A176-DC31-CA21-70AE-496BCEE98659}"/>
              </a:ext>
            </a:extLst>
          </p:cNvPr>
          <p:cNvSpPr txBox="1"/>
          <p:nvPr/>
        </p:nvSpPr>
        <p:spPr>
          <a:xfrm>
            <a:off x="553069" y="1781672"/>
            <a:ext cx="6197600"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E025EFA1-C94D-E5D8-9722-58A1954DA3A0}"/>
              </a:ext>
            </a:extLst>
          </p:cNvPr>
          <p:cNvSpPr txBox="1"/>
          <p:nvPr/>
        </p:nvSpPr>
        <p:spPr>
          <a:xfrm>
            <a:off x="589642" y="2487366"/>
            <a:ext cx="7480302" cy="276999"/>
          </a:xfrm>
          <a:prstGeom prst="rect">
            <a:avLst/>
          </a:prstGeom>
          <a:solidFill>
            <a:schemeClr val="tx1">
              <a:lumMod val="85000"/>
              <a:lumOff val="15000"/>
            </a:schemeClr>
          </a:solidFill>
        </p:spPr>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self</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button</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place</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relx</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0.1</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rely</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0.1</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relwidth</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relheight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0.5</a:t>
            </a:r>
            <a:r>
              <a:rPr lang="en-US" sz="120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EBB662AA-6BFB-2048-6B21-914B9FA2F737}"/>
              </a:ext>
            </a:extLst>
          </p:cNvPr>
          <p:cNvSpPr txBox="1"/>
          <p:nvPr/>
        </p:nvSpPr>
        <p:spPr>
          <a:xfrm>
            <a:off x="480499" y="5894630"/>
            <a:ext cx="92204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a:t>
            </a:r>
          </a:p>
        </p:txBody>
      </p:sp>
      <p:pic>
        <p:nvPicPr>
          <p:cNvPr id="15" name="Imagen 14">
            <a:hlinkClick r:id="rId6"/>
            <a:extLst>
              <a:ext uri="{FF2B5EF4-FFF2-40B4-BE49-F238E27FC236}">
                <a16:creationId xmlns:a16="http://schemas.microsoft.com/office/drawing/2014/main" id="{4F901FC3-F547-4388-4283-EBDFAFD00D0D}"/>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6" name="CuadroTexto 15">
            <a:extLst>
              <a:ext uri="{FF2B5EF4-FFF2-40B4-BE49-F238E27FC236}">
                <a16:creationId xmlns:a16="http://schemas.microsoft.com/office/drawing/2014/main" id="{D4FC81FF-AA24-D0D1-3DF9-41391BF30887}"/>
              </a:ext>
            </a:extLst>
          </p:cNvPr>
          <p:cNvSpPr txBox="1"/>
          <p:nvPr/>
        </p:nvSpPr>
        <p:spPr>
          <a:xfrm>
            <a:off x="10751048" y="6142289"/>
            <a:ext cx="1346844" cy="276999"/>
          </a:xfrm>
          <a:prstGeom prst="rect">
            <a:avLst/>
          </a:prstGeom>
          <a:noFill/>
        </p:spPr>
        <p:txBody>
          <a:bodyPr wrap="none" rtlCol="0">
            <a:spAutoFit/>
          </a:bodyPr>
          <a:lstStyle/>
          <a:p>
            <a:r>
              <a:rPr lang="es-AR" sz="1200" b="1" dirty="0">
                <a:solidFill>
                  <a:srgbClr val="3A8995"/>
                </a:solidFill>
              </a:rPr>
              <a:t>03-GUI Place.py</a:t>
            </a:r>
          </a:p>
        </p:txBody>
      </p:sp>
      <p:pic>
        <p:nvPicPr>
          <p:cNvPr id="5" name="Cámara 4">
            <a:extLst>
              <a:ext uri="{FF2B5EF4-FFF2-40B4-BE49-F238E27FC236}">
                <a16:creationId xmlns:a16="http://schemas.microsoft.com/office/drawing/2014/main" id="{9AC548B5-0894-2810-5B46-4F49EBB5DD57}"/>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9069653" y="5102197"/>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41960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820911" y="2719137"/>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859917" y="3386897"/>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364978" y="2824064"/>
            <a:ext cx="1043876"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pack</a:t>
            </a:r>
          </a:p>
        </p:txBody>
      </p:sp>
      <p:pic>
        <p:nvPicPr>
          <p:cNvPr id="2" name="Imagen 1">
            <a:extLst>
              <a:ext uri="{FF2B5EF4-FFF2-40B4-BE49-F238E27FC236}">
                <a16:creationId xmlns:a16="http://schemas.microsoft.com/office/drawing/2014/main" id="{F0903421-656B-FC2D-903F-E1B6B6CD1C1D}"/>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C624CD86-CFE5-8E1C-AF62-E1B6AB73BAF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48482" y="2617341"/>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4FC6BDFC-D6E0-064A-1D85-3A96FA0C64D2}"/>
              </a:ext>
            </a:extLst>
          </p:cNvPr>
          <p:cNvSpPr/>
          <p:nvPr/>
        </p:nvSpPr>
        <p:spPr>
          <a:xfrm>
            <a:off x="6568773" y="2421159"/>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645E769A-6B28-5D2C-BD96-1EBC045FDDC4}"/>
              </a:ext>
            </a:extLst>
          </p:cNvPr>
          <p:cNvSpPr txBox="1"/>
          <p:nvPr/>
        </p:nvSpPr>
        <p:spPr>
          <a:xfrm>
            <a:off x="271967" y="2833211"/>
            <a:ext cx="6158752" cy="1477328"/>
          </a:xfrm>
          <a:prstGeom prst="rect">
            <a:avLst/>
          </a:prstGeom>
          <a:noFill/>
        </p:spPr>
        <p:txBody>
          <a:bodyPr wrap="square">
            <a:spAutoFit/>
          </a:bodyPr>
          <a:lstStyle/>
          <a:p>
            <a:pPr algn="r"/>
            <a:r>
              <a:rPr lang="es-MX" dirty="0">
                <a:solidFill>
                  <a:srgbClr val="E2EEFF"/>
                </a:solidFill>
                <a:latin typeface="Google Sans"/>
              </a:rPr>
              <a:t>Pack: cuando añadimos un nuevo componente, se “hace hueco” a continuación de los que ya están incluidos (podemos indicar que se inserte en cualquiera de las 4 direcciones), para finalmente calcular el tamaño que necesita el widget padre para contenerlos a todos.</a:t>
            </a:r>
            <a:endParaRPr lang="es-AR" dirty="0">
              <a:solidFill>
                <a:srgbClr val="E2EEFF"/>
              </a:solidFill>
              <a:latin typeface="Google Sans"/>
            </a:endParaRPr>
          </a:p>
        </p:txBody>
      </p:sp>
    </p:spTree>
    <p:extLst>
      <p:ext uri="{BB962C8B-B14F-4D97-AF65-F5344CB8AC3E}">
        <p14:creationId xmlns:p14="http://schemas.microsoft.com/office/powerpoint/2010/main" val="894672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10336064" y="591882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2" y="1131168"/>
            <a:ext cx="4983224" cy="1754326"/>
          </a:xfrm>
          <a:prstGeom prst="rect">
            <a:avLst/>
          </a:prstGeom>
          <a:noFill/>
        </p:spPr>
        <p:txBody>
          <a:bodyPr wrap="square">
            <a:spAutoFit/>
          </a:bodyPr>
          <a:lstStyle/>
          <a:p>
            <a:r>
              <a:rPr lang="es-MX" sz="1200" dirty="0"/>
              <a:t>Este método es el más sencillo de los tres. En lugar de especificar las coordenadas de un elemento, simplemente le decimos que debe ir arriba, abajo, a la izquierda o a la derecha respecto de algún otro control o bien la ventana principal.</a:t>
            </a:r>
          </a:p>
          <a:p>
            <a:endParaRPr lang="es-MX" sz="1200" dirty="0"/>
          </a:p>
          <a:p>
            <a:r>
              <a:rPr lang="es-MX" sz="1200" dirty="0"/>
              <a:t>A pesar de su sencillez es muy potente y, dentro de sus limitaciones, puede resolver interfaces de usuario complejas sin perder versatilidad.</a:t>
            </a:r>
          </a:p>
          <a:p>
            <a:endParaRPr lang="es-MX" sz="1200" dirty="0"/>
          </a:p>
          <a:p>
            <a:endParaRPr lang="es-AR" sz="1200" dirty="0"/>
          </a:p>
        </p:txBody>
      </p:sp>
      <p:sp>
        <p:nvSpPr>
          <p:cNvPr id="6" name="CuadroTexto 5">
            <a:extLst>
              <a:ext uri="{FF2B5EF4-FFF2-40B4-BE49-F238E27FC236}">
                <a16:creationId xmlns:a16="http://schemas.microsoft.com/office/drawing/2014/main" id="{DD3CE34C-D12F-5B49-B86E-EC4F6A698B3A}"/>
              </a:ext>
            </a:extLst>
          </p:cNvPr>
          <p:cNvSpPr txBox="1"/>
          <p:nvPr/>
        </p:nvSpPr>
        <p:spPr>
          <a:xfrm>
            <a:off x="227406" y="2617011"/>
            <a:ext cx="4983223" cy="2800767"/>
          </a:xfrm>
          <a:prstGeom prst="rect">
            <a:avLst/>
          </a:prstGeom>
          <a:solidFill>
            <a:schemeClr val="tx1">
              <a:lumMod val="85000"/>
              <a:lumOff val="1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as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endParaRPr lang="es-AR" sz="1100" b="0" dirty="0">
              <a:solidFill>
                <a:srgbClr val="D4D4D4"/>
              </a:solidFill>
              <a:effectLst/>
              <a:latin typeface="Consolas" panose="020B0609020204030204" pitchFamily="49" charset="0"/>
            </a:endParaRPr>
          </a:p>
          <a:p>
            <a:r>
              <a:rPr lang="es-AR" sz="1100" b="0" dirty="0" err="1">
                <a:solidFill>
                  <a:srgbClr val="C586C0"/>
                </a:solidFill>
                <a:effectLst/>
                <a:latin typeface="Consolas" panose="020B0609020204030204" pitchFamily="49" charset="0"/>
              </a:rPr>
              <a:t>from</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tkinter</a:t>
            </a:r>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ttk</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569CD6"/>
                </a:solidFill>
                <a:effectLst/>
                <a:latin typeface="Consolas" panose="020B0609020204030204" pitchFamily="49" charset="0"/>
              </a:rPr>
              <a:t>class</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Application</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super</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__</a:t>
            </a:r>
            <a:r>
              <a:rPr lang="es-AR" sz="1100" b="0" dirty="0" err="1">
                <a:solidFill>
                  <a:srgbClr val="DCDCAA"/>
                </a:solidFill>
                <a:effectLst/>
                <a:latin typeface="Consolas" panose="020B0609020204030204" pitchFamily="49" charset="0"/>
              </a:rPr>
              <a:t>init</a:t>
            </a:r>
            <a:r>
              <a:rPr lang="es-AR" sz="1100" b="0" dirty="0">
                <a:solidFill>
                  <a:srgbClr val="DCDCAA"/>
                </a:solidFill>
                <a:effectLst/>
                <a:latin typeface="Consolas" panose="020B0609020204030204" pitchFamily="49" charset="0"/>
              </a:rPr>
              <a:t>__</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main_window</a:t>
            </a:r>
            <a:r>
              <a:rPr lang="es-AR" sz="1100" b="0" dirty="0" err="1">
                <a:solidFill>
                  <a:srgbClr val="D4D4D4"/>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"Posicionar elementos en </a:t>
            </a:r>
            <a:r>
              <a:rPr lang="es-AR" sz="1100" b="0" dirty="0" err="1">
                <a:solidFill>
                  <a:srgbClr val="CE9178"/>
                </a:solidFill>
                <a:effectLst/>
                <a:latin typeface="Consolas" panose="020B0609020204030204" pitchFamily="49" charset="0"/>
              </a:rPr>
              <a:t>Tcl</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Tk</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Entry</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entry</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Button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"Hola, mundo!"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button</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a:solidFill>
                  <a:srgbClr val="9CDCFE"/>
                </a:solidFill>
                <a:effectLst/>
                <a:latin typeface="Consolas" panose="020B0609020204030204" pitchFamily="49" charset="0"/>
              </a:rPr>
              <a:t>app</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Application</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main_window</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app</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mainloop</a:t>
            </a:r>
            <a:r>
              <a:rPr lang="es-AR" sz="11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1D3F3F46-3BED-8080-C459-F7EBDA2351AE}"/>
              </a:ext>
            </a:extLst>
          </p:cNvPr>
          <p:cNvSpPr txBox="1"/>
          <p:nvPr/>
        </p:nvSpPr>
        <p:spPr>
          <a:xfrm>
            <a:off x="190500" y="5534968"/>
            <a:ext cx="3096600" cy="1569660"/>
          </a:xfrm>
          <a:prstGeom prst="rect">
            <a:avLst/>
          </a:prstGeom>
          <a:noFill/>
        </p:spPr>
        <p:txBody>
          <a:bodyPr wrap="square">
            <a:spAutoFit/>
          </a:bodyPr>
          <a:lstStyle/>
          <a:p>
            <a:r>
              <a:rPr lang="es-MX" sz="1200" dirty="0"/>
              <a:t>En el ejemplo, creamos una caja de texto y un botón y los ubicamos en la ventana vía la función pack. Como no indicamos ningún argumento, por defecto </a:t>
            </a:r>
            <a:r>
              <a:rPr lang="es-MX" sz="1200" dirty="0" err="1"/>
              <a:t>Tk</a:t>
            </a:r>
            <a:r>
              <a:rPr lang="es-MX" sz="1200" dirty="0"/>
              <a:t> posicionará los elementos uno arriba del otro, como se observa en la imagen.</a:t>
            </a:r>
          </a:p>
          <a:p>
            <a:endParaRPr lang="es-MX" sz="1200" dirty="0"/>
          </a:p>
          <a:p>
            <a:endParaRPr lang="es-AR" sz="1200" dirty="0"/>
          </a:p>
        </p:txBody>
      </p:sp>
      <p:pic>
        <p:nvPicPr>
          <p:cNvPr id="5122" name="Picture 2" descr="Elementos posicionados vía pack() en Tcl/Tk (tkinter)">
            <a:extLst>
              <a:ext uri="{FF2B5EF4-FFF2-40B4-BE49-F238E27FC236}">
                <a16:creationId xmlns:a16="http://schemas.microsoft.com/office/drawing/2014/main" id="{FD50AD0A-8A7F-F09D-0F07-92EB8FFEE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638" y="5533581"/>
            <a:ext cx="1697711" cy="11602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lementos posicionados verticalmente via pack() en Tcl/Tk (tkinter)">
            <a:extLst>
              <a:ext uri="{FF2B5EF4-FFF2-40B4-BE49-F238E27FC236}">
                <a16:creationId xmlns:a16="http://schemas.microsoft.com/office/drawing/2014/main" id="{6CA2120A-47E6-0546-7042-7FDA17B16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818" y="1185263"/>
            <a:ext cx="2095500" cy="17049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D84312A2-C7E5-57FF-BBC9-CEB2920780A3}"/>
              </a:ext>
            </a:extLst>
          </p:cNvPr>
          <p:cNvSpPr txBox="1"/>
          <p:nvPr/>
        </p:nvSpPr>
        <p:spPr>
          <a:xfrm>
            <a:off x="6619092" y="1656043"/>
            <a:ext cx="3046187" cy="1015663"/>
          </a:xfrm>
          <a:prstGeom prst="rect">
            <a:avLst/>
          </a:prstGeom>
          <a:noFill/>
        </p:spPr>
        <p:txBody>
          <a:bodyPr wrap="square">
            <a:spAutoFit/>
          </a:bodyPr>
          <a:lstStyle/>
          <a:p>
            <a:pPr algn="l" rtl="0">
              <a:buFont typeface="+mj-lt"/>
              <a:buAutoNum type="arabicPeriod"/>
            </a:pPr>
            <a:r>
              <a:rPr lang="es-MX" sz="1200" dirty="0"/>
              <a:t>De modo que si añadimos otro elemento, por ejemplo, una etiqueta (</a:t>
            </a:r>
            <a:r>
              <a:rPr lang="es-MX" sz="1200" dirty="0" err="1"/>
              <a:t>ttk.Label</a:t>
            </a:r>
            <a:r>
              <a:rPr lang="es-MX" sz="1200" dirty="0"/>
              <a:t>), será ubicado debajo del botón.</a:t>
            </a:r>
            <a:br>
              <a:rPr lang="es-MX" sz="1200" dirty="0"/>
            </a:br>
            <a:br>
              <a:rPr lang="es-MX" sz="1200" dirty="0"/>
            </a:br>
            <a:endParaRPr lang="es-AR" sz="1200" b="0" i="0" dirty="0">
              <a:solidFill>
                <a:srgbClr val="AAAAAA"/>
              </a:solidFill>
              <a:effectLst/>
              <a:latin typeface="Source Code Pro" panose="020B0509030403020204" pitchFamily="49" charset="0"/>
            </a:endParaRPr>
          </a:p>
        </p:txBody>
      </p:sp>
      <p:sp>
        <p:nvSpPr>
          <p:cNvPr id="15" name="CuadroTexto 14">
            <a:extLst>
              <a:ext uri="{FF2B5EF4-FFF2-40B4-BE49-F238E27FC236}">
                <a16:creationId xmlns:a16="http://schemas.microsoft.com/office/drawing/2014/main" id="{9C7CEBFC-4C7A-7FB9-9C02-633D98D2075D}"/>
              </a:ext>
            </a:extLst>
          </p:cNvPr>
          <p:cNvSpPr txBox="1"/>
          <p:nvPr/>
        </p:nvSpPr>
        <p:spPr>
          <a:xfrm>
            <a:off x="6604578" y="3659059"/>
            <a:ext cx="5275539" cy="1015663"/>
          </a:xfrm>
          <a:prstGeom prst="rect">
            <a:avLst/>
          </a:prstGeom>
          <a:noFill/>
        </p:spPr>
        <p:txBody>
          <a:bodyPr wrap="square">
            <a:spAutoFit/>
          </a:bodyPr>
          <a:lstStyle/>
          <a:p>
            <a:r>
              <a:rPr lang="es-MX" sz="1200" dirty="0"/>
              <a:t>La propiedad que controla la posición relativa de los elementos es </a:t>
            </a:r>
            <a:r>
              <a:rPr lang="es-MX" sz="1200" dirty="0" err="1"/>
              <a:t>side</a:t>
            </a:r>
            <a:r>
              <a:rPr lang="es-MX" sz="1200" dirty="0"/>
              <a:t>, que puede equivaler a </a:t>
            </a:r>
            <a:r>
              <a:rPr lang="es-MX" sz="1200" dirty="0" err="1"/>
              <a:t>tk.TOP</a:t>
            </a:r>
            <a:r>
              <a:rPr lang="es-MX" sz="1200" dirty="0"/>
              <a:t> (por defecto), </a:t>
            </a:r>
            <a:r>
              <a:rPr lang="es-MX" sz="1200" dirty="0" err="1"/>
              <a:t>tk.BOTTOM</a:t>
            </a:r>
            <a:r>
              <a:rPr lang="es-MX" sz="1200" dirty="0"/>
              <a:t>, </a:t>
            </a:r>
            <a:r>
              <a:rPr lang="es-MX" sz="1200" dirty="0" err="1"/>
              <a:t>tk.LEFT</a:t>
            </a:r>
            <a:r>
              <a:rPr lang="es-MX" sz="1200" dirty="0"/>
              <a:t> o </a:t>
            </a:r>
            <a:r>
              <a:rPr lang="es-MX" sz="1200" dirty="0" err="1"/>
              <a:t>tk.RIGHT</a:t>
            </a:r>
            <a:r>
              <a:rPr lang="es-MX" sz="1200" dirty="0"/>
              <a:t>. De este modo, si indicamos que la caja de texto debe ir ubicada a la izquierda, los otros dos controles se seguirán manteniendo uno arriba del otro.</a:t>
            </a:r>
            <a:endParaRPr lang="es-AR" sz="1200" dirty="0"/>
          </a:p>
        </p:txBody>
      </p:sp>
      <p:sp>
        <p:nvSpPr>
          <p:cNvPr id="17" name="CuadroTexto 16">
            <a:extLst>
              <a:ext uri="{FF2B5EF4-FFF2-40B4-BE49-F238E27FC236}">
                <a16:creationId xmlns:a16="http://schemas.microsoft.com/office/drawing/2014/main" id="{835A078F-C06F-644A-E90F-F7ACFC2DC198}"/>
              </a:ext>
            </a:extLst>
          </p:cNvPr>
          <p:cNvSpPr txBox="1"/>
          <p:nvPr/>
        </p:nvSpPr>
        <p:spPr>
          <a:xfrm>
            <a:off x="6619092" y="4695390"/>
            <a:ext cx="3556578" cy="430887"/>
          </a:xfrm>
          <a:prstGeom prst="rect">
            <a:avLst/>
          </a:prstGeom>
          <a:solidFill>
            <a:schemeClr val="tx1">
              <a:lumMod val="85000"/>
              <a:lumOff val="15000"/>
            </a:schemeClr>
          </a:solidFill>
        </p:spPr>
        <p:txBody>
          <a:bodyPr wrap="square">
            <a:spAutoFit/>
          </a:bodyPr>
          <a:lstStyle/>
          <a:p>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entry</a:t>
            </a:r>
            <a:r>
              <a:rPr lang="en-US" sz="1050" b="0" dirty="0">
                <a:solidFill>
                  <a:srgbClr val="D4D4D4"/>
                </a:solidFill>
                <a:effectLst/>
                <a:latin typeface="Consolas" panose="020B0609020204030204" pitchFamily="49" charset="0"/>
              </a:rPr>
              <a:t> = </a:t>
            </a:r>
            <a:r>
              <a:rPr lang="en-US" sz="1050" b="0" dirty="0" err="1">
                <a:solidFill>
                  <a:srgbClr val="4EC9B0"/>
                </a:solidFill>
                <a:effectLst/>
                <a:latin typeface="Consolas" panose="020B0609020204030204" pitchFamily="49" charset="0"/>
              </a:rPr>
              <a:t>ttk</a:t>
            </a:r>
            <a:r>
              <a:rPr lang="en-US" sz="1050" b="0" dirty="0" err="1">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Entry</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self</a:t>
            </a:r>
            <a:r>
              <a:rPr lang="en-US" sz="1050" b="0" dirty="0">
                <a:solidFill>
                  <a:srgbClr val="D4D4D4"/>
                </a:solidFill>
                <a:effectLst/>
                <a:latin typeface="Consolas" panose="020B0609020204030204" pitchFamily="49" charset="0"/>
              </a:rPr>
              <a:t>)</a:t>
            </a:r>
          </a:p>
          <a:p>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entry</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pack</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side</a:t>
            </a:r>
            <a:r>
              <a:rPr lang="en-US" sz="1050" b="0" dirty="0">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tk</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LEFT</a:t>
            </a:r>
            <a:r>
              <a:rPr lang="en-US" sz="1050" b="0" dirty="0">
                <a:solidFill>
                  <a:srgbClr val="D4D4D4"/>
                </a:solidFill>
                <a:effectLst/>
                <a:latin typeface="Consolas" panose="020B0609020204030204" pitchFamily="49" charset="0"/>
              </a:rPr>
              <a:t>)</a:t>
            </a:r>
          </a:p>
        </p:txBody>
      </p:sp>
      <p:pic>
        <p:nvPicPr>
          <p:cNvPr id="5126" name="Picture 6" descr="Elementos posicionados vía pack() en Tcl/Tk (tkinter)">
            <a:extLst>
              <a:ext uri="{FF2B5EF4-FFF2-40B4-BE49-F238E27FC236}">
                <a16:creationId xmlns:a16="http://schemas.microsoft.com/office/drawing/2014/main" id="{8AEE9618-CC83-6CB5-4679-3EB4245167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6539" y="5242983"/>
            <a:ext cx="2809875" cy="11430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5149C7A-8CE7-53E7-43B6-6797752F81C3}"/>
              </a:ext>
            </a:extLst>
          </p:cNvPr>
          <p:cNvSpPr txBox="1"/>
          <p:nvPr/>
        </p:nvSpPr>
        <p:spPr>
          <a:xfrm>
            <a:off x="6591877" y="3040563"/>
            <a:ext cx="5275540" cy="430887"/>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"...desde </a:t>
            </a:r>
            <a:r>
              <a:rPr lang="es-AR" sz="1100" b="0" dirty="0" err="1">
                <a:solidFill>
                  <a:srgbClr val="CE9178"/>
                </a:solidFill>
                <a:effectLst/>
                <a:latin typeface="Consolas" panose="020B0609020204030204" pitchFamily="49" charset="0"/>
              </a:rPr>
              <a:t>Tkinter</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pack</a:t>
            </a:r>
            <a:r>
              <a:rPr lang="es-AR" sz="110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1FEE020A-F785-846A-6CF3-A3FDCC727340}"/>
              </a:ext>
            </a:extLst>
          </p:cNvPr>
          <p:cNvSpPr txBox="1"/>
          <p:nvPr/>
        </p:nvSpPr>
        <p:spPr>
          <a:xfrm>
            <a:off x="10798568" y="211090"/>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spTree>
    <p:extLst>
      <p:ext uri="{BB962C8B-B14F-4D97-AF65-F5344CB8AC3E}">
        <p14:creationId xmlns:p14="http://schemas.microsoft.com/office/powerpoint/2010/main" val="2232327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131168"/>
            <a:ext cx="5375343" cy="3600986"/>
          </a:xfrm>
          <a:prstGeom prst="rect">
            <a:avLst/>
          </a:prstGeom>
          <a:noFill/>
        </p:spPr>
        <p:txBody>
          <a:bodyPr wrap="square">
            <a:spAutoFit/>
          </a:bodyPr>
          <a:lstStyle/>
          <a:p>
            <a:r>
              <a:rPr lang="es-MX" sz="1200" dirty="0"/>
              <a:t>Del mismo modo, usando </a:t>
            </a:r>
            <a:r>
              <a:rPr lang="es-MX" sz="1200" dirty="0" err="1"/>
              <a:t>side</a:t>
            </a:r>
            <a:r>
              <a:rPr lang="es-MX" sz="1200" dirty="0"/>
              <a:t>=</a:t>
            </a:r>
            <a:r>
              <a:rPr lang="es-MX" sz="1200" dirty="0" err="1"/>
              <a:t>tk.RIGHT</a:t>
            </a:r>
            <a:r>
              <a:rPr lang="es-MX" sz="1200" dirty="0"/>
              <a:t> produce el efecto contrario, posicionando la caja de texto a la derecha del botón y de la etiqueta.</a:t>
            </a:r>
          </a:p>
          <a:p>
            <a:endParaRPr lang="es-MX" sz="1200" dirty="0"/>
          </a:p>
          <a:p>
            <a:r>
              <a:rPr lang="es-MX" sz="1200" dirty="0"/>
              <a:t>Te propongo que intentes por tu cuenta distintos valores para el parámetro </a:t>
            </a:r>
            <a:r>
              <a:rPr lang="es-MX" sz="1200" dirty="0" err="1"/>
              <a:t>side</a:t>
            </a:r>
            <a:r>
              <a:rPr lang="es-MX" sz="1200" dirty="0"/>
              <a:t> para comprender mejor cómo se comporta </a:t>
            </a:r>
            <a:r>
              <a:rPr lang="es-MX" sz="1200" dirty="0" err="1"/>
              <a:t>Tk</a:t>
            </a:r>
            <a:r>
              <a:rPr lang="es-MX" sz="1200" dirty="0"/>
              <a:t>.</a:t>
            </a:r>
          </a:p>
          <a:p>
            <a:endParaRPr lang="es-MX" sz="1200" dirty="0"/>
          </a:p>
          <a:p>
            <a:r>
              <a:rPr lang="es-MX" sz="1200" dirty="0"/>
              <a:t>La función pack también admite los parámetros after y </a:t>
            </a:r>
            <a:r>
              <a:rPr lang="es-MX" sz="1200" dirty="0" err="1"/>
              <a:t>before</a:t>
            </a:r>
            <a:r>
              <a:rPr lang="es-MX" sz="1200" dirty="0"/>
              <a:t>, que nos permiten controlar el orden en el que se ubican los elementos en la ventana. El siguiente ejemplo obliga a </a:t>
            </a:r>
            <a:r>
              <a:rPr lang="es-MX" sz="1200" dirty="0" err="1"/>
              <a:t>Tk</a:t>
            </a:r>
            <a:r>
              <a:rPr lang="es-MX" sz="1200" dirty="0"/>
              <a:t> a colocar la etiqueta </a:t>
            </a:r>
            <a:r>
              <a:rPr lang="es-MX" sz="1200" dirty="0" err="1"/>
              <a:t>self.label</a:t>
            </a:r>
            <a:r>
              <a:rPr lang="es-MX" sz="1200" dirty="0"/>
              <a:t> antes (</a:t>
            </a:r>
            <a:r>
              <a:rPr lang="es-MX" sz="1200" dirty="0" err="1"/>
              <a:t>before</a:t>
            </a:r>
            <a:r>
              <a:rPr lang="es-MX" sz="1200" dirty="0"/>
              <a:t>) que la caja de texto.</a:t>
            </a:r>
          </a:p>
          <a:p>
            <a:endParaRPr lang="es-MX" sz="1200" dirty="0"/>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Entry</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button</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Button</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000000"/>
                </a:solidFill>
                <a:effectLst/>
                <a:latin typeface="inherit"/>
              </a:rPr>
              <a:t>, </a:t>
            </a:r>
            <a:r>
              <a:rPr lang="es-AR" sz="1200" b="0" i="0" dirty="0" err="1">
                <a:solidFill>
                  <a:srgbClr val="000000"/>
                </a:solidFill>
                <a:effectLst/>
                <a:latin typeface="inherit"/>
              </a:rPr>
              <a:t>text</a:t>
            </a:r>
            <a:r>
              <a:rPr lang="es-AR" sz="1200" b="0" i="0" dirty="0">
                <a:solidFill>
                  <a:srgbClr val="000000"/>
                </a:solidFill>
                <a:effectLst/>
                <a:latin typeface="inherit"/>
              </a:rPr>
              <a:t>=</a:t>
            </a:r>
            <a:r>
              <a:rPr lang="es-AR" sz="1200" b="0" i="0" dirty="0">
                <a:solidFill>
                  <a:srgbClr val="DD1144"/>
                </a:solidFill>
                <a:effectLst/>
                <a:latin typeface="inherit"/>
              </a:rPr>
              <a:t>"Hola, mundo!"</a:t>
            </a:r>
            <a:r>
              <a:rPr lang="es-AR" sz="1200" b="0" i="0" dirty="0">
                <a:solidFill>
                  <a:srgbClr val="777777"/>
                </a:solidFill>
                <a:effectLst/>
                <a:latin typeface="inherit"/>
              </a:rPr>
              <a:t>)</a:t>
            </a:r>
            <a:endParaRPr lang="es-AR" sz="1200" b="0" i="0" dirty="0">
              <a:solidFill>
                <a:srgbClr val="444444"/>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button</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label</a:t>
            </a:r>
            <a:r>
              <a:rPr lang="es-AR" sz="1200" b="0" i="0" dirty="0">
                <a:solidFill>
                  <a:srgbClr val="000000"/>
                </a:solidFill>
                <a:effectLst/>
                <a:latin typeface="inherit"/>
              </a:rPr>
              <a:t> = </a:t>
            </a:r>
            <a:r>
              <a:rPr lang="es-AR" sz="1200" b="0" i="0" dirty="0" err="1">
                <a:solidFill>
                  <a:srgbClr val="000000"/>
                </a:solidFill>
                <a:effectLst/>
                <a:latin typeface="inherit"/>
              </a:rPr>
              <a:t>ttk.</a:t>
            </a:r>
            <a:r>
              <a:rPr lang="es-AR" sz="1200" b="0" i="0" dirty="0" err="1">
                <a:solidFill>
                  <a:srgbClr val="445588"/>
                </a:solidFill>
                <a:effectLst/>
                <a:latin typeface="inherit"/>
              </a:rPr>
              <a:t>Label</a:t>
            </a:r>
            <a:r>
              <a:rPr lang="es-AR" sz="1200" b="0" i="0" dirty="0">
                <a:solidFill>
                  <a:srgbClr val="777777"/>
                </a:solidFill>
                <a:effectLst/>
                <a:latin typeface="inherit"/>
              </a:rPr>
              <a:t>(</a:t>
            </a:r>
            <a:r>
              <a:rPr lang="es-AR" sz="1200" b="0" i="0" dirty="0" err="1">
                <a:solidFill>
                  <a:srgbClr val="000000"/>
                </a:solidFill>
                <a:effectLst/>
                <a:latin typeface="inherit"/>
              </a:rPr>
              <a:t>self</a:t>
            </a:r>
            <a:r>
              <a:rPr lang="es-AR" sz="1200" b="0" i="0" dirty="0">
                <a:solidFill>
                  <a:srgbClr val="000000"/>
                </a:solidFill>
                <a:effectLst/>
                <a:latin typeface="inherit"/>
              </a:rPr>
              <a:t>, </a:t>
            </a:r>
            <a:r>
              <a:rPr lang="es-AR" sz="1200" b="0" i="0" dirty="0" err="1">
                <a:solidFill>
                  <a:srgbClr val="000000"/>
                </a:solidFill>
                <a:effectLst/>
                <a:latin typeface="inherit"/>
              </a:rPr>
              <a:t>text</a:t>
            </a:r>
            <a:r>
              <a:rPr lang="es-AR" sz="1200" b="0" i="0" dirty="0">
                <a:solidFill>
                  <a:srgbClr val="000000"/>
                </a:solidFill>
                <a:effectLst/>
                <a:latin typeface="inherit"/>
              </a:rPr>
              <a:t>=</a:t>
            </a:r>
            <a:r>
              <a:rPr lang="es-AR" sz="1200" b="0" i="0" dirty="0">
                <a:solidFill>
                  <a:srgbClr val="DD1144"/>
                </a:solidFill>
                <a:effectLst/>
                <a:latin typeface="inherit"/>
              </a:rPr>
              <a:t>"...desde </a:t>
            </a:r>
            <a:r>
              <a:rPr lang="es-AR" sz="1200" b="0" i="0" dirty="0" err="1">
                <a:solidFill>
                  <a:srgbClr val="DD1144"/>
                </a:solidFill>
                <a:effectLst/>
                <a:latin typeface="inherit"/>
              </a:rPr>
              <a:t>Tkinter</a:t>
            </a:r>
            <a:r>
              <a:rPr lang="es-AR" sz="1200" b="0" i="0" dirty="0">
                <a:solidFill>
                  <a:srgbClr val="DD1144"/>
                </a:solidFill>
                <a:effectLst/>
                <a:latin typeface="inherit"/>
              </a:rPr>
              <a:t>!"</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pPr algn="l" rtl="0">
              <a:buFont typeface="+mj-lt"/>
              <a:buAutoNum type="arabicPeriod"/>
            </a:pPr>
            <a:r>
              <a:rPr lang="es-AR" sz="1200" b="0" i="0" dirty="0" err="1">
                <a:solidFill>
                  <a:srgbClr val="000000"/>
                </a:solidFill>
                <a:effectLst/>
                <a:latin typeface="inherit"/>
              </a:rPr>
              <a:t>self.</a:t>
            </a:r>
            <a:r>
              <a:rPr lang="es-AR" sz="1200" b="0" i="0" dirty="0" err="1">
                <a:solidFill>
                  <a:srgbClr val="0086B3"/>
                </a:solidFill>
                <a:effectLst/>
                <a:latin typeface="inherit"/>
              </a:rPr>
              <a:t>label</a:t>
            </a:r>
            <a:r>
              <a:rPr lang="es-AR" sz="1200" b="0" i="0" dirty="0" err="1">
                <a:solidFill>
                  <a:srgbClr val="000000"/>
                </a:solidFill>
                <a:effectLst/>
                <a:latin typeface="inherit"/>
              </a:rPr>
              <a:t>.</a:t>
            </a:r>
            <a:r>
              <a:rPr lang="es-AR" sz="1200" b="0" i="0" dirty="0" err="1">
                <a:solidFill>
                  <a:srgbClr val="0086B3"/>
                </a:solidFill>
                <a:effectLst/>
                <a:latin typeface="inherit"/>
              </a:rPr>
              <a:t>pack</a:t>
            </a:r>
            <a:r>
              <a:rPr lang="es-AR" sz="1200" b="0" i="0" dirty="0">
                <a:solidFill>
                  <a:srgbClr val="777777"/>
                </a:solidFill>
                <a:effectLst/>
                <a:latin typeface="inherit"/>
              </a:rPr>
              <a:t>(</a:t>
            </a:r>
            <a:r>
              <a:rPr lang="es-AR" sz="1200" b="0" i="0" dirty="0" err="1">
                <a:solidFill>
                  <a:srgbClr val="000000"/>
                </a:solidFill>
                <a:effectLst/>
                <a:latin typeface="inherit"/>
              </a:rPr>
              <a:t>before</a:t>
            </a:r>
            <a:r>
              <a:rPr lang="es-AR" sz="1200" b="0" i="0" dirty="0">
                <a:solidFill>
                  <a:srgbClr val="000000"/>
                </a:solidFill>
                <a:effectLst/>
                <a:latin typeface="inherit"/>
              </a:rPr>
              <a:t>=</a:t>
            </a:r>
            <a:r>
              <a:rPr lang="es-AR" sz="1200" b="0" i="0" dirty="0" err="1">
                <a:solidFill>
                  <a:srgbClr val="000000"/>
                </a:solidFill>
                <a:effectLst/>
                <a:latin typeface="inherit"/>
              </a:rPr>
              <a:t>self.</a:t>
            </a:r>
            <a:r>
              <a:rPr lang="es-AR" sz="1200" b="0" i="0" dirty="0" err="1">
                <a:solidFill>
                  <a:srgbClr val="0086B3"/>
                </a:solidFill>
                <a:effectLst/>
                <a:latin typeface="inherit"/>
              </a:rPr>
              <a:t>entry</a:t>
            </a:r>
            <a:r>
              <a:rPr lang="es-AR" sz="1200" b="0" i="0" dirty="0">
                <a:solidFill>
                  <a:srgbClr val="777777"/>
                </a:solidFill>
                <a:effectLst/>
                <a:latin typeface="inherit"/>
              </a:rPr>
              <a:t>)</a:t>
            </a:r>
            <a:endParaRPr lang="es-AR" sz="1200" b="0" i="0" dirty="0">
              <a:solidFill>
                <a:srgbClr val="AAAAAA"/>
              </a:solidFill>
              <a:effectLst/>
              <a:latin typeface="Source Code Pro" panose="020B0509030403020204" pitchFamily="49" charset="0"/>
            </a:endParaRPr>
          </a:p>
          <a:p>
            <a:endParaRPr lang="es-MX" sz="1200" dirty="0"/>
          </a:p>
          <a:p>
            <a:endParaRPr lang="es-AR" sz="1200" dirty="0"/>
          </a:p>
        </p:txBody>
      </p:sp>
      <p:pic>
        <p:nvPicPr>
          <p:cNvPr id="6146" name="Picture 2" descr="Posición de los elementos utilizando pack() en Tcl/Tk (tkinter)">
            <a:extLst>
              <a:ext uri="{FF2B5EF4-FFF2-40B4-BE49-F238E27FC236}">
                <a16:creationId xmlns:a16="http://schemas.microsoft.com/office/drawing/2014/main" id="{7893CC48-7174-9CB6-91C0-5532252D2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67" y="4632891"/>
            <a:ext cx="2066925" cy="16478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4811B5B-0C23-DB15-E626-57B38F1175A2}"/>
              </a:ext>
            </a:extLst>
          </p:cNvPr>
          <p:cNvSpPr txBox="1"/>
          <p:nvPr/>
        </p:nvSpPr>
        <p:spPr>
          <a:xfrm>
            <a:off x="6286500" y="1131168"/>
            <a:ext cx="4717143" cy="2123658"/>
          </a:xfrm>
          <a:prstGeom prst="rect">
            <a:avLst/>
          </a:prstGeom>
          <a:noFill/>
        </p:spPr>
        <p:txBody>
          <a:bodyPr wrap="square">
            <a:spAutoFit/>
          </a:bodyPr>
          <a:lstStyle/>
          <a:p>
            <a:r>
              <a:rPr lang="es-MX" sz="1200" dirty="0"/>
              <a:t>Tanto </a:t>
            </a:r>
            <a:r>
              <a:rPr lang="es-MX" sz="1200" dirty="0" err="1"/>
              <a:t>before</a:t>
            </a:r>
            <a:r>
              <a:rPr lang="es-MX" sz="1200" dirty="0"/>
              <a:t> como after aceptan como valor cualquier widget para tomar como referencia.</a:t>
            </a:r>
          </a:p>
          <a:p>
            <a:endParaRPr lang="es-MX" sz="1200" dirty="0"/>
          </a:p>
          <a:p>
            <a:r>
              <a:rPr lang="es-MX" sz="1200" dirty="0"/>
              <a:t>Otras propiedades incluyen </a:t>
            </a:r>
            <a:r>
              <a:rPr lang="es-MX" sz="1200" dirty="0" err="1"/>
              <a:t>padx</a:t>
            </a:r>
            <a:r>
              <a:rPr lang="es-MX" sz="1200" dirty="0"/>
              <a:t>, </a:t>
            </a:r>
            <a:r>
              <a:rPr lang="es-MX" sz="1200" dirty="0" err="1"/>
              <a:t>ipadx</a:t>
            </a:r>
            <a:r>
              <a:rPr lang="es-MX" sz="1200" dirty="0"/>
              <a:t>, </a:t>
            </a:r>
            <a:r>
              <a:rPr lang="es-MX" sz="1200" dirty="0" err="1"/>
              <a:t>pady</a:t>
            </a:r>
            <a:r>
              <a:rPr lang="es-MX" sz="1200" dirty="0"/>
              <a:t> y </a:t>
            </a:r>
            <a:r>
              <a:rPr lang="es-MX" sz="1200" dirty="0" err="1"/>
              <a:t>ipady</a:t>
            </a:r>
            <a:r>
              <a:rPr lang="es-MX" sz="1200" dirty="0"/>
              <a:t> que especifican (en píxeles) los </a:t>
            </a:r>
            <a:r>
              <a:rPr lang="es-MX" sz="1200" dirty="0" err="1"/>
              <a:t>margenes</a:t>
            </a:r>
            <a:r>
              <a:rPr lang="es-MX" sz="1200" dirty="0"/>
              <a:t> externos e internos de un elemento. Por ejemplo, en el siguiente código habrá un espacio de 30 píxeles entre el botón y la ventana (margen externo), pero un espacio de 50 píxeles entre el borde del botón y el texto del mismo (margen interno).</a:t>
            </a:r>
          </a:p>
          <a:p>
            <a:endParaRPr lang="es-MX" sz="1200" dirty="0"/>
          </a:p>
          <a:p>
            <a:endParaRPr lang="es-AR" sz="1200" dirty="0"/>
          </a:p>
        </p:txBody>
      </p:sp>
      <p:pic>
        <p:nvPicPr>
          <p:cNvPr id="6148" name="Picture 4" descr="Margen externo e interno en Tcl/Tk (tkinter)">
            <a:extLst>
              <a:ext uri="{FF2B5EF4-FFF2-40B4-BE49-F238E27FC236}">
                <a16:creationId xmlns:a16="http://schemas.microsoft.com/office/drawing/2014/main" id="{173C116E-F024-D94C-D86F-FCF1293DB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885" y="4469542"/>
            <a:ext cx="2466975"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91847B1-F087-10C3-243E-B6AF9DDDD7D5}"/>
              </a:ext>
            </a:extLst>
          </p:cNvPr>
          <p:cNvSpPr txBox="1"/>
          <p:nvPr/>
        </p:nvSpPr>
        <p:spPr>
          <a:xfrm>
            <a:off x="6457885" y="3054351"/>
            <a:ext cx="5375343" cy="1061829"/>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"...desde </a:t>
            </a:r>
            <a:r>
              <a:rPr lang="es-AR" sz="1050" b="0" dirty="0" err="1">
                <a:solidFill>
                  <a:srgbClr val="CE9178"/>
                </a:solidFill>
                <a:effectLst/>
                <a:latin typeface="Consolas" panose="020B0609020204030204" pitchFamily="49" charset="0"/>
              </a:rPr>
              <a:t>Tkinter</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.label.</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before</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A5C5850C-2700-1204-E07A-2B63CF91C55A}"/>
              </a:ext>
            </a:extLst>
          </p:cNvPr>
          <p:cNvSpPr txBox="1"/>
          <p:nvPr/>
        </p:nvSpPr>
        <p:spPr>
          <a:xfrm>
            <a:off x="10798568" y="211090"/>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pic>
        <p:nvPicPr>
          <p:cNvPr id="5" name="Cámara 4">
            <a:extLst>
              <a:ext uri="{FF2B5EF4-FFF2-40B4-BE49-F238E27FC236}">
                <a16:creationId xmlns:a16="http://schemas.microsoft.com/office/drawing/2014/main" id="{6F51DF3B-0303-2DA2-660E-8843033B640C}"/>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294975" y="4539298"/>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27858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398813" y="458065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87800"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Posicionamiento relativo (pack)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587532"/>
            <a:ext cx="5375343" cy="3046988"/>
          </a:xfrm>
          <a:prstGeom prst="rect">
            <a:avLst/>
          </a:prstGeom>
          <a:noFill/>
        </p:spPr>
        <p:txBody>
          <a:bodyPr wrap="square">
            <a:spAutoFit/>
          </a:bodyPr>
          <a:lstStyle/>
          <a:p>
            <a:r>
              <a:rPr lang="es-MX" sz="1200" dirty="0"/>
              <a:t>Por último, es posible especificar qué elementos deben expandirse o contraerse a medida que el tamaño de la ventana cambia, y en qué sentido deben hacerlo (vertical u horizontal), vía las propiedades </a:t>
            </a:r>
            <a:r>
              <a:rPr lang="es-MX" sz="1200" dirty="0" err="1"/>
              <a:t>expand</a:t>
            </a:r>
            <a:r>
              <a:rPr lang="es-MX" sz="1200" dirty="0"/>
              <a:t> y </a:t>
            </a:r>
            <a:r>
              <a:rPr lang="es-MX" sz="1200" dirty="0" err="1"/>
              <a:t>fill</a:t>
            </a:r>
            <a:r>
              <a:rPr lang="es-MX" sz="1200" dirty="0"/>
              <a:t>.</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En el ejemplo, le indicamos al elemento padre (</a:t>
            </a:r>
            <a:r>
              <a:rPr lang="es-MX" sz="1200" dirty="0" err="1"/>
              <a:t>self</a:t>
            </a:r>
            <a:r>
              <a:rPr lang="es-MX" sz="1200" dirty="0"/>
              <a:t>) que ocupe todo el tamaño posible (</a:t>
            </a:r>
            <a:r>
              <a:rPr lang="es-MX" sz="1200" dirty="0" err="1"/>
              <a:t>expand</a:t>
            </a:r>
            <a:r>
              <a:rPr lang="es-MX" sz="1200" dirty="0"/>
              <a:t>=True) y que lo haga en ambas direcciones (</a:t>
            </a:r>
            <a:r>
              <a:rPr lang="es-MX" sz="1200" dirty="0" err="1"/>
              <a:t>fill</a:t>
            </a:r>
            <a:r>
              <a:rPr lang="es-MX" sz="1200" dirty="0"/>
              <a:t>=</a:t>
            </a:r>
            <a:r>
              <a:rPr lang="es-MX" sz="1200" dirty="0" err="1"/>
              <a:t>tk.BOTH</a:t>
            </a:r>
            <a:r>
              <a:rPr lang="es-MX" sz="1200" dirty="0"/>
              <a:t>). El botón, por otra parte, únicamente ajustará su tamaño horizontal (</a:t>
            </a:r>
            <a:r>
              <a:rPr lang="es-MX" sz="1200" dirty="0" err="1"/>
              <a:t>fill</a:t>
            </a:r>
            <a:r>
              <a:rPr lang="es-MX" sz="1200" dirty="0"/>
              <a:t>=</a:t>
            </a:r>
            <a:r>
              <a:rPr lang="es-MX" sz="1200" dirty="0" err="1"/>
              <a:t>tk.X</a:t>
            </a:r>
            <a:r>
              <a:rPr lang="es-MX" sz="1200" dirty="0"/>
              <a:t>). Si quisiéramos que se expanda solo de forma vertical, la propiedad sería </a:t>
            </a:r>
            <a:r>
              <a:rPr lang="es-MX" sz="1200" dirty="0" err="1"/>
              <a:t>fill</a:t>
            </a:r>
            <a:r>
              <a:rPr lang="es-MX" sz="1200" dirty="0"/>
              <a:t>=</a:t>
            </a:r>
            <a:r>
              <a:rPr lang="es-MX" sz="1200" dirty="0" err="1"/>
              <a:t>tk.Y</a:t>
            </a:r>
            <a:r>
              <a:rPr lang="es-MX" sz="1200" dirty="0"/>
              <a:t> o </a:t>
            </a:r>
            <a:r>
              <a:rPr lang="es-MX" sz="1200" dirty="0" err="1"/>
              <a:t>fill</a:t>
            </a:r>
            <a:r>
              <a:rPr lang="es-MX" sz="1200" dirty="0"/>
              <a:t>=</a:t>
            </a:r>
            <a:r>
              <a:rPr lang="es-MX" sz="1200" dirty="0" err="1"/>
              <a:t>tk.BOTH</a:t>
            </a:r>
            <a:r>
              <a:rPr lang="es-MX" sz="1200" dirty="0"/>
              <a:t> para expandirse en ambos sentidos.</a:t>
            </a:r>
          </a:p>
          <a:p>
            <a:endParaRPr lang="es-AR" sz="1200" dirty="0"/>
          </a:p>
        </p:txBody>
      </p:sp>
      <p:pic>
        <p:nvPicPr>
          <p:cNvPr id="7172" name="Picture 4" descr="Elemento con las propiedades expand y fill en Tcl/Tk (tkinter)">
            <a:extLst>
              <a:ext uri="{FF2B5EF4-FFF2-40B4-BE49-F238E27FC236}">
                <a16:creationId xmlns:a16="http://schemas.microsoft.com/office/drawing/2014/main" id="{DA0BA3BD-B1AB-E695-DB6C-4217BCEBE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813" y="1587532"/>
            <a:ext cx="3552825" cy="2800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5DDF538-694B-4AB0-10DD-6C1798942DE3}"/>
              </a:ext>
            </a:extLst>
          </p:cNvPr>
          <p:cNvSpPr txBox="1"/>
          <p:nvPr/>
        </p:nvSpPr>
        <p:spPr>
          <a:xfrm>
            <a:off x="302813" y="2346655"/>
            <a:ext cx="5375343" cy="900246"/>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569CD6"/>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.button.</a:t>
            </a:r>
            <a:r>
              <a:rPr lang="es-AR" sz="1050" b="0" dirty="0" err="1">
                <a:solidFill>
                  <a:srgbClr val="9CDCFE"/>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expand</a:t>
            </a:r>
            <a:r>
              <a:rPr lang="es-AR" sz="1050" b="0" dirty="0">
                <a:solidFill>
                  <a:srgbClr val="D4D4D4"/>
                </a:solidFill>
                <a:effectLst/>
                <a:latin typeface="Consolas" panose="020B0609020204030204" pitchFamily="49" charset="0"/>
              </a:rPr>
              <a:t>=</a:t>
            </a:r>
            <a:r>
              <a:rPr lang="es-AR" sz="1050" b="0" dirty="0">
                <a:solidFill>
                  <a:srgbClr val="569CD6"/>
                </a:solidFill>
                <a:effectLst/>
                <a:latin typeface="Consolas" panose="020B0609020204030204" pitchFamily="49" charset="0"/>
              </a:rPr>
              <a:t>True</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fill</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X</a:t>
            </a:r>
            <a:r>
              <a:rPr lang="es-AR" sz="1050" b="0" dirty="0">
                <a:solidFill>
                  <a:srgbClr val="D4D4D4"/>
                </a:solidFill>
                <a:effectLst/>
                <a:latin typeface="Consolas" panose="020B0609020204030204" pitchFamily="49" charset="0"/>
              </a:rPr>
              <a:t>)</a:t>
            </a:r>
          </a:p>
          <a:p>
            <a:r>
              <a:rPr lang="es-AR" sz="1050" b="0" dirty="0" err="1">
                <a:solidFill>
                  <a:srgbClr val="569CD6"/>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.pack</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expand</a:t>
            </a:r>
            <a:r>
              <a:rPr lang="es-AR" sz="1050" b="0" dirty="0">
                <a:solidFill>
                  <a:srgbClr val="D4D4D4"/>
                </a:solidFill>
                <a:effectLst/>
                <a:latin typeface="Consolas" panose="020B0609020204030204" pitchFamily="49" charset="0"/>
              </a:rPr>
              <a:t>=</a:t>
            </a:r>
            <a:r>
              <a:rPr lang="es-AR" sz="1050" b="0" dirty="0">
                <a:solidFill>
                  <a:srgbClr val="569CD6"/>
                </a:solidFill>
                <a:effectLst/>
                <a:latin typeface="Consolas" panose="020B0609020204030204" pitchFamily="49" charset="0"/>
              </a:rPr>
              <a:t>True</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fill</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BOTH</a:t>
            </a:r>
            <a:r>
              <a:rPr lang="es-AR" sz="1050" b="0" dirty="0">
                <a:solidFill>
                  <a:srgbClr val="D4D4D4"/>
                </a:solidFill>
                <a:effectLst/>
                <a:latin typeface="Consolas" panose="020B0609020204030204" pitchFamily="49" charset="0"/>
              </a:rPr>
              <a:t>)</a:t>
            </a:r>
          </a:p>
          <a:p>
            <a:br>
              <a:rPr lang="es-AR" sz="1050" b="0" dirty="0">
                <a:solidFill>
                  <a:srgbClr val="D4D4D4"/>
                </a:solidFill>
                <a:effectLst/>
                <a:latin typeface="Consolas" panose="020B0609020204030204" pitchFamily="49" charset="0"/>
              </a:rPr>
            </a:br>
            <a:endParaRPr lang="es-AR" sz="1050" b="0" dirty="0">
              <a:solidFill>
                <a:srgbClr val="D4D4D4"/>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567061D9-F51A-3633-8BD2-D741C04F0018}"/>
              </a:ext>
            </a:extLst>
          </p:cNvPr>
          <p:cNvSpPr txBox="1"/>
          <p:nvPr/>
        </p:nvSpPr>
        <p:spPr>
          <a:xfrm>
            <a:off x="302813" y="4634520"/>
            <a:ext cx="5375343" cy="253916"/>
          </a:xfrm>
          <a:prstGeom prst="rect">
            <a:avLst/>
          </a:prstGeom>
          <a:solidFill>
            <a:schemeClr val="tx1">
              <a:lumMod val="85000"/>
              <a:lumOff val="15000"/>
            </a:schemeClr>
          </a:solidFill>
        </p:spPr>
        <p:txBody>
          <a:bodyPr wrap="square">
            <a:spAutoFit/>
          </a:bodyPr>
          <a:lstStyle/>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.button.pack</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expand</a:t>
            </a:r>
            <a:r>
              <a:rPr lang="en-US" sz="1050" b="0" dirty="0">
                <a:solidFill>
                  <a:srgbClr val="D4D4D4"/>
                </a:solidFill>
                <a:effectLst/>
                <a:latin typeface="Consolas" panose="020B0609020204030204" pitchFamily="49" charset="0"/>
              </a:rPr>
              <a:t>=</a:t>
            </a:r>
            <a:r>
              <a:rPr lang="en-US" sz="1050" b="0" dirty="0">
                <a:solidFill>
                  <a:srgbClr val="569CD6"/>
                </a:solidFill>
                <a:effectLst/>
                <a:latin typeface="Consolas" panose="020B0609020204030204" pitchFamily="49" charset="0"/>
              </a:rPr>
              <a:t>True</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fill</a:t>
            </a:r>
            <a:r>
              <a:rPr lang="en-US" sz="1050" b="0" dirty="0">
                <a:solidFill>
                  <a:srgbClr val="D4D4D4"/>
                </a:solidFill>
                <a:effectLst/>
                <a:latin typeface="Consolas" panose="020B0609020204030204" pitchFamily="49" charset="0"/>
              </a:rPr>
              <a:t>=</a:t>
            </a:r>
            <a:r>
              <a:rPr lang="en-US" sz="1050" b="0" dirty="0" err="1">
                <a:solidFill>
                  <a:srgbClr val="4EC9B0"/>
                </a:solidFill>
                <a:effectLst/>
                <a:latin typeface="Consolas" panose="020B0609020204030204" pitchFamily="49" charset="0"/>
              </a:rPr>
              <a:t>tk</a:t>
            </a:r>
            <a:r>
              <a:rPr lang="en-US" sz="1050" b="0" dirty="0" err="1">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BOTH</a:t>
            </a:r>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padx</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a:t>
            </a:r>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pady</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a:t>
            </a:r>
            <a:r>
              <a:rPr lang="en-US"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A3470747-C254-F18D-5ADA-CDAC9EB9244C}"/>
              </a:ext>
            </a:extLst>
          </p:cNvPr>
          <p:cNvSpPr txBox="1"/>
          <p:nvPr/>
        </p:nvSpPr>
        <p:spPr>
          <a:xfrm>
            <a:off x="9116153" y="4503714"/>
            <a:ext cx="835485"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pack</a:t>
            </a:r>
          </a:p>
        </p:txBody>
      </p:sp>
      <p:pic>
        <p:nvPicPr>
          <p:cNvPr id="11" name="Imagen 10">
            <a:hlinkClick r:id="rId6"/>
            <a:extLst>
              <a:ext uri="{FF2B5EF4-FFF2-40B4-BE49-F238E27FC236}">
                <a16:creationId xmlns:a16="http://schemas.microsoft.com/office/drawing/2014/main" id="{E1925553-14D5-D686-FA37-45D7B2E39A20}"/>
              </a:ext>
            </a:extLst>
          </p:cNvPr>
          <p:cNvPicPr>
            <a:picLocks noChangeAspect="1"/>
          </p:cNvPicPr>
          <p:nvPr/>
        </p:nvPicPr>
        <p:blipFill>
          <a:blip r:embed="rId7">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4" name="CuadroTexto 13">
            <a:extLst>
              <a:ext uri="{FF2B5EF4-FFF2-40B4-BE49-F238E27FC236}">
                <a16:creationId xmlns:a16="http://schemas.microsoft.com/office/drawing/2014/main" id="{51215ACA-A450-44A0-578E-46E52A71E80B}"/>
              </a:ext>
            </a:extLst>
          </p:cNvPr>
          <p:cNvSpPr txBox="1"/>
          <p:nvPr/>
        </p:nvSpPr>
        <p:spPr>
          <a:xfrm>
            <a:off x="10751048" y="6142289"/>
            <a:ext cx="1303562" cy="276999"/>
          </a:xfrm>
          <a:prstGeom prst="rect">
            <a:avLst/>
          </a:prstGeom>
          <a:noFill/>
        </p:spPr>
        <p:txBody>
          <a:bodyPr wrap="none" rtlCol="0">
            <a:spAutoFit/>
          </a:bodyPr>
          <a:lstStyle/>
          <a:p>
            <a:r>
              <a:rPr lang="es-AR" sz="1200" b="1" dirty="0">
                <a:solidFill>
                  <a:srgbClr val="3A8995"/>
                </a:solidFill>
              </a:rPr>
              <a:t>04-GUI Pack.py</a:t>
            </a:r>
          </a:p>
        </p:txBody>
      </p:sp>
      <p:pic>
        <p:nvPicPr>
          <p:cNvPr id="5" name="Cámara 4">
            <a:extLst>
              <a:ext uri="{FF2B5EF4-FFF2-40B4-BE49-F238E27FC236}">
                <a16:creationId xmlns:a16="http://schemas.microsoft.com/office/drawing/2014/main" id="{65B89689-C574-B3E5-C276-B6EA70355CA4}"/>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95708" y="82117"/>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73791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397BEEA-3871-ECAE-B0D2-E04FB88C81F9}"/>
              </a:ext>
            </a:extLst>
          </p:cNvPr>
          <p:cNvSpPr txBox="1"/>
          <p:nvPr/>
        </p:nvSpPr>
        <p:spPr>
          <a:xfrm>
            <a:off x="6859056" y="2554517"/>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8" name="TextBox 5">
            <a:extLst>
              <a:ext uri="{FF2B5EF4-FFF2-40B4-BE49-F238E27FC236}">
                <a16:creationId xmlns:a16="http://schemas.microsoft.com/office/drawing/2014/main" id="{8A39D584-A11D-4AAD-1B6C-5F10130F53CC}"/>
              </a:ext>
            </a:extLst>
          </p:cNvPr>
          <p:cNvSpPr txBox="1"/>
          <p:nvPr/>
        </p:nvSpPr>
        <p:spPr>
          <a:xfrm>
            <a:off x="6898062" y="3222277"/>
            <a:ext cx="3568440" cy="830997"/>
          </a:xfrm>
          <a:prstGeom prst="rect">
            <a:avLst/>
          </a:prstGeom>
          <a:noFill/>
        </p:spPr>
        <p:txBody>
          <a:bodyPr wrap="square" rtlCol="0" anchor="ctr">
            <a:spAutoFit/>
          </a:bodyPr>
          <a:lstStyle/>
          <a:p>
            <a:pPr algn="l" rtl="0"/>
            <a:r>
              <a:rPr lang="es-MX" sz="2400" b="1" i="0" dirty="0">
                <a:solidFill>
                  <a:schemeClr val="bg1"/>
                </a:solidFill>
                <a:effectLst/>
                <a:latin typeface="Lato" panose="020F0502020204030203" pitchFamily="34" charset="0"/>
              </a:rPr>
              <a:t>Posicionar elementos en </a:t>
            </a:r>
            <a:r>
              <a:rPr lang="es-MX" sz="2400" b="1" i="0" dirty="0" err="1">
                <a:solidFill>
                  <a:schemeClr val="bg1"/>
                </a:solidFill>
                <a:effectLst/>
                <a:latin typeface="Lato" panose="020F0502020204030203" pitchFamily="34" charset="0"/>
              </a:rPr>
              <a:t>Tcl</a:t>
            </a:r>
            <a:r>
              <a:rPr lang="es-MX" sz="2400" b="1" i="0" dirty="0">
                <a:solidFill>
                  <a:schemeClr val="bg1"/>
                </a:solidFill>
                <a:effectLst/>
                <a:latin typeface="Lato" panose="020F0502020204030203" pitchFamily="34" charset="0"/>
              </a:rPr>
              <a:t>/</a:t>
            </a:r>
            <a:r>
              <a:rPr lang="es-MX" sz="2400" b="1" i="0" dirty="0" err="1">
                <a:solidFill>
                  <a:schemeClr val="bg1"/>
                </a:solidFill>
                <a:effectLst/>
                <a:latin typeface="Lato" panose="020F0502020204030203" pitchFamily="34" charset="0"/>
              </a:rPr>
              <a:t>Tk</a:t>
            </a:r>
            <a:r>
              <a:rPr lang="es-MX" sz="2400" b="1" i="0" dirty="0">
                <a:solidFill>
                  <a:schemeClr val="bg1"/>
                </a:solidFill>
                <a:effectLst/>
                <a:latin typeface="Lato" panose="020F0502020204030203" pitchFamily="34" charset="0"/>
              </a:rPr>
              <a:t> (</a:t>
            </a:r>
            <a:r>
              <a:rPr lang="es-MX" sz="2400" b="1" i="0" dirty="0" err="1">
                <a:solidFill>
                  <a:schemeClr val="bg1"/>
                </a:solidFill>
                <a:effectLst/>
                <a:latin typeface="Lato" panose="020F0502020204030203" pitchFamily="34" charset="0"/>
              </a:rPr>
              <a:t>tkinter</a:t>
            </a:r>
            <a:r>
              <a:rPr lang="es-MX" sz="2400" b="1" i="0" dirty="0">
                <a:solidFill>
                  <a:schemeClr val="bg1"/>
                </a:solidFill>
                <a:effectLst/>
                <a:latin typeface="Lato" panose="020F0502020204030203" pitchFamily="34" charset="0"/>
              </a:rPr>
              <a:t>)</a:t>
            </a:r>
          </a:p>
        </p:txBody>
      </p:sp>
      <p:sp>
        <p:nvSpPr>
          <p:cNvPr id="9" name="CuadroTexto 8">
            <a:extLst>
              <a:ext uri="{FF2B5EF4-FFF2-40B4-BE49-F238E27FC236}">
                <a16:creationId xmlns:a16="http://schemas.microsoft.com/office/drawing/2014/main" id="{C1A1BAB0-6440-DF85-5CDD-C33CD7182EC6}"/>
              </a:ext>
            </a:extLst>
          </p:cNvPr>
          <p:cNvSpPr txBox="1"/>
          <p:nvPr/>
        </p:nvSpPr>
        <p:spPr>
          <a:xfrm>
            <a:off x="9470601" y="2650607"/>
            <a:ext cx="885179" cy="523220"/>
          </a:xfrm>
          <a:prstGeom prst="rect">
            <a:avLst/>
          </a:prstGeom>
          <a:noFill/>
        </p:spPr>
        <p:txBody>
          <a:bodyPr wrap="none" rtlCol="0">
            <a:spAutoFit/>
          </a:bodyPr>
          <a:lstStyle/>
          <a:p>
            <a:r>
              <a:rPr lang="es-AR" sz="2800" dirty="0">
                <a:solidFill>
                  <a:schemeClr val="bg1"/>
                </a:solidFill>
                <a:effectLst>
                  <a:outerShdw blurRad="38100" dist="38100" dir="2700000" algn="tl">
                    <a:srgbClr val="000000">
                      <a:alpha val="43137"/>
                    </a:srgbClr>
                  </a:outerShdw>
                </a:effectLst>
              </a:rPr>
              <a:t> </a:t>
            </a:r>
            <a:r>
              <a:rPr lang="es-AR" sz="2800" dirty="0" err="1">
                <a:solidFill>
                  <a:schemeClr val="bg1"/>
                </a:solidFill>
                <a:effectLst>
                  <a:outerShdw blurRad="38100" dist="38100" dir="2700000" algn="tl">
                    <a:srgbClr val="000000">
                      <a:alpha val="43137"/>
                    </a:srgbClr>
                  </a:outerShdw>
                </a:effectLst>
              </a:rPr>
              <a:t>grid</a:t>
            </a:r>
            <a:endParaRPr lang="es-AR" sz="2800" dirty="0">
              <a:solidFill>
                <a:schemeClr val="bg1"/>
              </a:solidFill>
              <a:effectLst>
                <a:outerShdw blurRad="38100" dist="38100" dir="2700000" algn="tl">
                  <a:srgbClr val="000000">
                    <a:alpha val="43137"/>
                  </a:srgbClr>
                </a:outerShdw>
              </a:effectLst>
            </a:endParaRPr>
          </a:p>
        </p:txBody>
      </p:sp>
      <p:pic>
        <p:nvPicPr>
          <p:cNvPr id="2" name="Imagen 1">
            <a:extLst>
              <a:ext uri="{FF2B5EF4-FFF2-40B4-BE49-F238E27FC236}">
                <a16:creationId xmlns:a16="http://schemas.microsoft.com/office/drawing/2014/main" id="{89C332DD-5B35-42F2-73D9-D1DBD68A8326}"/>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pic>
        <p:nvPicPr>
          <p:cNvPr id="3" name="Cámara 2">
            <a:extLst>
              <a:ext uri="{FF2B5EF4-FFF2-40B4-BE49-F238E27FC236}">
                <a16:creationId xmlns:a16="http://schemas.microsoft.com/office/drawing/2014/main" id="{479030B9-DBF7-CD33-1F28-FCD1C0A4EF4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538218" y="2458477"/>
            <a:ext cx="1539112" cy="1539112"/>
          </a:xfrm>
          <a:prstGeom prst="ellipse">
            <a:avLst/>
          </a:prstGeom>
          <a:ln>
            <a:noFill/>
          </a:ln>
          <a:effectLst>
            <a:outerShdw blurRad="190500" algn="tl" rotWithShape="0">
              <a:srgbClr val="000000">
                <a:alpha val="30000"/>
              </a:srgbClr>
            </a:outerShdw>
          </a:effectLst>
        </p:spPr>
      </p:pic>
      <p:sp>
        <p:nvSpPr>
          <p:cNvPr id="4" name="Rectángulo 3">
            <a:extLst>
              <a:ext uri="{FF2B5EF4-FFF2-40B4-BE49-F238E27FC236}">
                <a16:creationId xmlns:a16="http://schemas.microsoft.com/office/drawing/2014/main" id="{FD3DEF4B-F812-2FBC-D0AF-F1E18F53B5D7}"/>
              </a:ext>
            </a:extLst>
          </p:cNvPr>
          <p:cNvSpPr/>
          <p:nvPr/>
        </p:nvSpPr>
        <p:spPr>
          <a:xfrm>
            <a:off x="6606918" y="2256539"/>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8BE6601A-022D-90BA-FD10-1C8794E0C74C}"/>
              </a:ext>
            </a:extLst>
          </p:cNvPr>
          <p:cNvSpPr txBox="1"/>
          <p:nvPr/>
        </p:nvSpPr>
        <p:spPr>
          <a:xfrm>
            <a:off x="268875" y="2536588"/>
            <a:ext cx="6158752" cy="1754326"/>
          </a:xfrm>
          <a:prstGeom prst="rect">
            <a:avLst/>
          </a:prstGeom>
          <a:noFill/>
        </p:spPr>
        <p:txBody>
          <a:bodyPr wrap="square">
            <a:spAutoFit/>
          </a:bodyPr>
          <a:lstStyle/>
          <a:p>
            <a:pPr algn="r"/>
            <a:r>
              <a:rPr lang="es-MX" dirty="0" err="1">
                <a:solidFill>
                  <a:srgbClr val="E2EEFF"/>
                </a:solidFill>
                <a:latin typeface="Google Sans"/>
              </a:rPr>
              <a:t>Grid</a:t>
            </a:r>
            <a:r>
              <a:rPr lang="es-MX" dirty="0">
                <a:solidFill>
                  <a:srgbClr val="E2EEFF"/>
                </a:solidFill>
                <a:latin typeface="Google Sans"/>
              </a:rPr>
              <a:t>: la disposición de los elementos es una matriz, de manera que para cada uno debemos indicar la celda (fila y columna) que queremos que ocupe. Podemos además especificar que ocupe más de una fila y/o columna (</a:t>
            </a:r>
            <a:r>
              <a:rPr lang="es-MX" dirty="0" err="1">
                <a:solidFill>
                  <a:srgbClr val="E2EEFF"/>
                </a:solidFill>
                <a:latin typeface="Google Sans"/>
              </a:rPr>
              <a:t>rowspan</a:t>
            </a:r>
            <a:r>
              <a:rPr lang="es-MX" dirty="0">
                <a:solidFill>
                  <a:srgbClr val="E2EEFF"/>
                </a:solidFill>
                <a:latin typeface="Google Sans"/>
              </a:rPr>
              <a:t>/</a:t>
            </a:r>
            <a:r>
              <a:rPr lang="es-MX" dirty="0" err="1">
                <a:solidFill>
                  <a:srgbClr val="E2EEFF"/>
                </a:solidFill>
                <a:latin typeface="Google Sans"/>
              </a:rPr>
              <a:t>columnspan</a:t>
            </a:r>
            <a:r>
              <a:rPr lang="es-MX" dirty="0">
                <a:solidFill>
                  <a:srgbClr val="E2EEFF"/>
                </a:solidFill>
                <a:latin typeface="Google Sans"/>
              </a:rPr>
              <a:t>=3), “pegarlo” a cualquiera de los 4 bordes de la celda en vez de centrarlo (</a:t>
            </a:r>
            <a:r>
              <a:rPr lang="es-MX" dirty="0" err="1">
                <a:solidFill>
                  <a:srgbClr val="E2EEFF"/>
                </a:solidFill>
                <a:latin typeface="Google Sans"/>
              </a:rPr>
              <a:t>sticky</a:t>
            </a:r>
            <a:r>
              <a:rPr lang="es-MX" dirty="0">
                <a:solidFill>
                  <a:srgbClr val="E2EEFF"/>
                </a:solidFill>
                <a:latin typeface="Google Sans"/>
              </a:rPr>
              <a:t>=W para el borde izquierdo, por ejemplo)…</a:t>
            </a:r>
            <a:endParaRPr lang="es-AR" dirty="0">
              <a:solidFill>
                <a:srgbClr val="E2EEFF"/>
              </a:solidFill>
              <a:latin typeface="Google Sans"/>
            </a:endParaRPr>
          </a:p>
        </p:txBody>
      </p:sp>
    </p:spTree>
    <p:extLst>
      <p:ext uri="{BB962C8B-B14F-4D97-AF65-F5344CB8AC3E}">
        <p14:creationId xmlns:p14="http://schemas.microsoft.com/office/powerpoint/2010/main" val="2995627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9171777" y="6339133"/>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7849328" cy="369332"/>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132320"/>
            <a:ext cx="5375343" cy="1200329"/>
          </a:xfrm>
          <a:prstGeom prst="rect">
            <a:avLst/>
          </a:prstGeom>
          <a:noFill/>
        </p:spPr>
        <p:txBody>
          <a:bodyPr wrap="square">
            <a:spAutoFit/>
          </a:bodyPr>
          <a:lstStyle/>
          <a:p>
            <a:r>
              <a:rPr lang="es-MX" sz="1200" dirty="0"/>
              <a:t>El método de grilla siempre es una buena elección, desde pequeñas hasta grandes y complejas interfaces. Consiste en dividir conceptualmente la ventana principal en filas (</a:t>
            </a:r>
            <a:r>
              <a:rPr lang="es-MX" sz="1200" dirty="0" err="1"/>
              <a:t>rows</a:t>
            </a:r>
            <a:r>
              <a:rPr lang="es-MX" sz="1200" dirty="0"/>
              <a:t>) y columnas (</a:t>
            </a:r>
            <a:r>
              <a:rPr lang="es-MX" sz="1200" dirty="0" err="1"/>
              <a:t>columns</a:t>
            </a:r>
            <a:r>
              <a:rPr lang="es-MX" sz="1200" dirty="0"/>
              <a:t>), formando celdas en donde se ubican los elementos. Veamos un ejemplo.</a:t>
            </a:r>
            <a:br>
              <a:rPr lang="en-US" sz="1200" b="0" i="0" dirty="0">
                <a:solidFill>
                  <a:srgbClr val="121212"/>
                </a:solidFill>
                <a:effectLst/>
                <a:latin typeface="Source Code Pro" panose="020B0509030403020204" pitchFamily="49" charset="0"/>
              </a:rPr>
            </a:br>
            <a:endParaRPr lang="es-MX" sz="1200" dirty="0"/>
          </a:p>
          <a:p>
            <a:endParaRPr lang="es-AR" sz="1200" dirty="0"/>
          </a:p>
        </p:txBody>
      </p:sp>
      <p:pic>
        <p:nvPicPr>
          <p:cNvPr id="8194" name="Picture 2" descr="Grilla en Tcl/Tk (tkinter)">
            <a:extLst>
              <a:ext uri="{FF2B5EF4-FFF2-40B4-BE49-F238E27FC236}">
                <a16:creationId xmlns:a16="http://schemas.microsoft.com/office/drawing/2014/main" id="{A33D3F0A-74DE-C3DD-C132-8FEC41F06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65" y="5601999"/>
            <a:ext cx="2124075" cy="79057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AD5182A-F610-8BEC-99C4-3DE674B29AC0}"/>
              </a:ext>
            </a:extLst>
          </p:cNvPr>
          <p:cNvSpPr txBox="1"/>
          <p:nvPr/>
        </p:nvSpPr>
        <p:spPr>
          <a:xfrm>
            <a:off x="6342740" y="1201365"/>
            <a:ext cx="5375343" cy="2677656"/>
          </a:xfrm>
          <a:prstGeom prst="rect">
            <a:avLst/>
          </a:prstGeom>
          <a:noFill/>
        </p:spPr>
        <p:txBody>
          <a:bodyPr wrap="square">
            <a:spAutoFit/>
          </a:bodyPr>
          <a:lstStyle/>
          <a:p>
            <a:r>
              <a:rPr lang="es-MX" sz="1200" dirty="0"/>
              <a:t>Como se observa en la imagen, nuestra grilla consta hasta el momento de dos filas y dos columnas, dando un total de (dos por dos es cuatro, ¿no?) cuatro celdas.</a:t>
            </a:r>
          </a:p>
          <a:p>
            <a:endParaRPr lang="es-MX" sz="1200" dirty="0"/>
          </a:p>
          <a:p>
            <a:r>
              <a:rPr lang="es-MX" sz="1200" dirty="0"/>
              <a:t>La caja de texto está en la columna 0 y la fila 0. Siguiendo esta convención, el botón está en la celda (1, 0) y la etiqueta en la posición (0, 1). La celda (1, 1) no contiene ningún elemento. Una grilla puede tener tantas columnas y filas como queramos.</a:t>
            </a:r>
            <a:br>
              <a:rPr lang="es-MX" sz="1200" dirty="0"/>
            </a:br>
            <a:r>
              <a:rPr lang="es-MX" sz="1200" dirty="0"/>
              <a:t>Podemos indicarle a un elemento que debe ocupar más de una fila o columna. Por ejemplo, ya que la celda (1, 1) está vacía, nuestra etiqueta podría ocuparla para que el diseño sea más agradable.</a:t>
            </a:r>
          </a:p>
          <a:p>
            <a:endParaRPr lang="es-MX" sz="1200" dirty="0"/>
          </a:p>
          <a:p>
            <a:endParaRPr lang="es-MX" sz="1200" dirty="0">
              <a:solidFill>
                <a:srgbClr val="777777"/>
              </a:solidFill>
              <a:latin typeface="Source Code Pro" panose="020B0509030403020204" pitchFamily="49" charset="0"/>
            </a:endParaRPr>
          </a:p>
          <a:p>
            <a:endParaRPr lang="es-AR" sz="1200" dirty="0"/>
          </a:p>
        </p:txBody>
      </p:sp>
      <p:pic>
        <p:nvPicPr>
          <p:cNvPr id="8196" name="Picture 4" descr="Grilla en Tcl/Tk (tkinter)">
            <a:extLst>
              <a:ext uri="{FF2B5EF4-FFF2-40B4-BE49-F238E27FC236}">
                <a16:creationId xmlns:a16="http://schemas.microsoft.com/office/drawing/2014/main" id="{58D247E0-A87C-F467-7A55-FEDF9EBDF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740" y="3891332"/>
            <a:ext cx="2124075" cy="79057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7D00158-A2AF-D94D-B7CA-6BD5B0B67F3E}"/>
              </a:ext>
            </a:extLst>
          </p:cNvPr>
          <p:cNvSpPr txBox="1"/>
          <p:nvPr/>
        </p:nvSpPr>
        <p:spPr>
          <a:xfrm>
            <a:off x="6286499" y="5010304"/>
            <a:ext cx="5266871" cy="461665"/>
          </a:xfrm>
          <a:prstGeom prst="rect">
            <a:avLst/>
          </a:prstGeom>
          <a:noFill/>
        </p:spPr>
        <p:txBody>
          <a:bodyPr wrap="square">
            <a:spAutoFit/>
          </a:bodyPr>
          <a:lstStyle/>
          <a:p>
            <a:r>
              <a:rPr lang="es-MX" sz="1200" dirty="0" err="1"/>
              <a:t>columnspan</a:t>
            </a:r>
            <a:r>
              <a:rPr lang="es-MX" sz="1200" dirty="0"/>
              <a:t> indica cuántas columnas debe ocupar el control (por defecto 1). El parámetro </a:t>
            </a:r>
            <a:r>
              <a:rPr lang="es-MX" sz="1200" dirty="0" err="1"/>
              <a:t>rowspan</a:t>
            </a:r>
            <a:r>
              <a:rPr lang="es-MX" sz="1200" dirty="0"/>
              <a:t> opera de forma similar para las filas.</a:t>
            </a:r>
            <a:endParaRPr lang="es-AR" sz="1200" dirty="0"/>
          </a:p>
        </p:txBody>
      </p:sp>
      <p:sp>
        <p:nvSpPr>
          <p:cNvPr id="7" name="CuadroTexto 6">
            <a:extLst>
              <a:ext uri="{FF2B5EF4-FFF2-40B4-BE49-F238E27FC236}">
                <a16:creationId xmlns:a16="http://schemas.microsoft.com/office/drawing/2014/main" id="{88B263FA-3578-D7B3-DA45-893828EFAEDF}"/>
              </a:ext>
            </a:extLst>
          </p:cNvPr>
          <p:cNvSpPr txBox="1"/>
          <p:nvPr/>
        </p:nvSpPr>
        <p:spPr>
          <a:xfrm>
            <a:off x="304797" y="1992269"/>
            <a:ext cx="5375343" cy="3323987"/>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br>
              <a:rPr lang="es-AR" sz="1050" b="0" dirty="0">
                <a:solidFill>
                  <a:srgbClr val="D4D4D4"/>
                </a:solidFill>
                <a:effectLst/>
                <a:latin typeface="Consolas" panose="020B0609020204030204" pitchFamily="49" charset="0"/>
              </a:rPr>
            </a:br>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Application</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Frame</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4EC9B0"/>
                </a:solidFill>
                <a:effectLst/>
                <a:latin typeface="Consolas" panose="020B0609020204030204" pitchFamily="49" charset="0"/>
              </a:rPr>
              <a:t>super</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"Posicionar elementos en </a:t>
            </a:r>
            <a:r>
              <a:rPr lang="es-AR" sz="1050" b="0" dirty="0" err="1">
                <a:solidFill>
                  <a:srgbClr val="CE9178"/>
                </a:solidFill>
                <a:effectLst/>
                <a:latin typeface="Consolas" panose="020B0609020204030204" pitchFamily="49" charset="0"/>
              </a:rPr>
              <a:t>Tcl</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Tk</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Entry</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Button</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"Presione aquí"</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button</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label</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br>
              <a:rPr lang="es-AR" sz="1050" b="0" dirty="0">
                <a:solidFill>
                  <a:srgbClr val="D4D4D4"/>
                </a:solidFill>
                <a:effectLst/>
                <a:latin typeface="Consolas" panose="020B0609020204030204" pitchFamily="49" charset="0"/>
              </a:rPr>
            </a:b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a:solidFill>
                  <a:srgbClr val="9CDCFE"/>
                </a:solidFill>
                <a:effectLst/>
                <a:latin typeface="Consolas" panose="020B0609020204030204" pitchFamily="49" charset="0"/>
              </a:rPr>
              <a:t>app</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Application</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err="1">
                <a:solidFill>
                  <a:srgbClr val="9CDCFE"/>
                </a:solidFill>
                <a:effectLst/>
                <a:latin typeface="Consolas" panose="020B0609020204030204" pitchFamily="49" charset="0"/>
              </a:rPr>
              <a:t>app</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99C0C0D3-67AE-9C83-59AB-A9E800411EE7}"/>
              </a:ext>
            </a:extLst>
          </p:cNvPr>
          <p:cNvSpPr txBox="1"/>
          <p:nvPr/>
        </p:nvSpPr>
        <p:spPr>
          <a:xfrm>
            <a:off x="263071" y="5461786"/>
            <a:ext cx="3075215" cy="1200329"/>
          </a:xfrm>
          <a:prstGeom prst="rect">
            <a:avLst/>
          </a:prstGeom>
          <a:noFill/>
        </p:spPr>
        <p:txBody>
          <a:bodyPr wrap="square">
            <a:spAutoFit/>
          </a:bodyPr>
          <a:lstStyle/>
          <a:p>
            <a:r>
              <a:rPr lang="es-MX" sz="1200" dirty="0"/>
              <a:t>Por el momento vamos a concentrarnos únicamente en el código entre las líneas 9 y 16. Allí se crean tres controles (una caja de texto, un botón y una etiqueta) y vía la función </a:t>
            </a:r>
            <a:r>
              <a:rPr lang="es-MX" sz="1200" dirty="0" err="1"/>
              <a:t>grid</a:t>
            </a:r>
            <a:r>
              <a:rPr lang="es-MX" sz="1200" dirty="0"/>
              <a:t> se especifica su posición en la grilla.</a:t>
            </a:r>
          </a:p>
        </p:txBody>
      </p:sp>
      <p:sp>
        <p:nvSpPr>
          <p:cNvPr id="15" name="CuadroTexto 14">
            <a:extLst>
              <a:ext uri="{FF2B5EF4-FFF2-40B4-BE49-F238E27FC236}">
                <a16:creationId xmlns:a16="http://schemas.microsoft.com/office/drawing/2014/main" id="{37712CE9-78E2-CCA0-73E9-F3256E7A0095}"/>
              </a:ext>
            </a:extLst>
          </p:cNvPr>
          <p:cNvSpPr txBox="1"/>
          <p:nvPr/>
        </p:nvSpPr>
        <p:spPr>
          <a:xfrm>
            <a:off x="6399179" y="3358806"/>
            <a:ext cx="5466424" cy="276999"/>
          </a:xfrm>
          <a:prstGeom prst="rect">
            <a:avLst/>
          </a:prstGeom>
          <a:solidFill>
            <a:schemeClr val="tx1">
              <a:lumMod val="85000"/>
              <a:lumOff val="15000"/>
            </a:schemeClr>
          </a:solidFill>
        </p:spPr>
        <p:txBody>
          <a:bodyPr wrap="square">
            <a:spAutoFit/>
          </a:bodyPr>
          <a:lstStyle/>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self</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label</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grid</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row</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1</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column</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columnspan</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2</a:t>
            </a:r>
            <a:r>
              <a:rPr lang="es-AR" sz="1200" b="0" dirty="0">
                <a:solidFill>
                  <a:srgbClr val="D4D4D4"/>
                </a:solidFill>
                <a:effectLst/>
                <a:latin typeface="Consolas" panose="020B0609020204030204" pitchFamily="49" charset="0"/>
              </a:rPr>
              <a:t>)</a:t>
            </a:r>
          </a:p>
        </p:txBody>
      </p:sp>
      <p:sp>
        <p:nvSpPr>
          <p:cNvPr id="16" name="CuadroTexto 15">
            <a:extLst>
              <a:ext uri="{FF2B5EF4-FFF2-40B4-BE49-F238E27FC236}">
                <a16:creationId xmlns:a16="http://schemas.microsoft.com/office/drawing/2014/main" id="{5CB77DA8-E149-11CA-A98C-CDA772C30A35}"/>
              </a:ext>
            </a:extLst>
          </p:cNvPr>
          <p:cNvSpPr txBox="1"/>
          <p:nvPr/>
        </p:nvSpPr>
        <p:spPr>
          <a:xfrm>
            <a:off x="10798568" y="211090"/>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524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Introducción a GUI</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585927" y="637912"/>
            <a:ext cx="11401146" cy="5755422"/>
          </a:xfrm>
          <a:prstGeom prst="rect">
            <a:avLst/>
          </a:prstGeom>
          <a:noFill/>
        </p:spPr>
        <p:txBody>
          <a:bodyPr wrap="square">
            <a:spAutoFit/>
          </a:bodyPr>
          <a:lstStyle/>
          <a:p>
            <a:pPr algn="l"/>
            <a:r>
              <a:rPr lang="es-MX" sz="1600" b="0" i="0" dirty="0">
                <a:solidFill>
                  <a:srgbClr val="111111"/>
                </a:solidFill>
                <a:effectLst/>
              </a:rPr>
              <a:t>Interfaz gráfica de usuario - GUI</a:t>
            </a:r>
          </a:p>
          <a:p>
            <a:pPr algn="l"/>
            <a:endParaRPr lang="es-MX" sz="1600" b="0" i="0" dirty="0">
              <a:solidFill>
                <a:srgbClr val="111111"/>
              </a:solidFill>
              <a:effectLst/>
            </a:endParaRPr>
          </a:p>
          <a:p>
            <a:pPr algn="l"/>
            <a:r>
              <a:rPr lang="es-MX" sz="1200" b="1" i="0" dirty="0">
                <a:solidFill>
                  <a:schemeClr val="accent1">
                    <a:lumMod val="50000"/>
                  </a:schemeClr>
                </a:solidFill>
                <a:effectLst/>
              </a:rPr>
              <a:t>Definición</a:t>
            </a:r>
            <a:r>
              <a:rPr lang="es-MX" sz="1200" b="0" i="0" dirty="0">
                <a:solidFill>
                  <a:srgbClr val="111111"/>
                </a:solidFill>
                <a:effectLst/>
              </a:rPr>
              <a:t>: La Interfaz Gráfica de Usuario, conocida en inglés como </a:t>
            </a:r>
            <a:r>
              <a:rPr lang="es-MX" sz="1200" b="0" i="0" dirty="0" err="1">
                <a:solidFill>
                  <a:srgbClr val="111111"/>
                </a:solidFill>
                <a:effectLst/>
              </a:rPr>
              <a:t>Graphical</a:t>
            </a:r>
            <a:r>
              <a:rPr lang="es-MX" sz="1200" b="0" i="0" dirty="0">
                <a:solidFill>
                  <a:srgbClr val="111111"/>
                </a:solidFill>
                <a:effectLst/>
              </a:rPr>
              <a:t> </a:t>
            </a:r>
            <a:r>
              <a:rPr lang="es-MX" sz="1200" b="0" i="0" dirty="0" err="1">
                <a:solidFill>
                  <a:srgbClr val="111111"/>
                </a:solidFill>
                <a:effectLst/>
              </a:rPr>
              <a:t>User</a:t>
            </a:r>
            <a:r>
              <a:rPr lang="es-MX" sz="1200" b="0" i="0" dirty="0">
                <a:solidFill>
                  <a:srgbClr val="111111"/>
                </a:solidFill>
                <a:effectLst/>
              </a:rPr>
              <a:t> Interface (GUI) es la forma en que un usuario puede </a:t>
            </a:r>
            <a:br>
              <a:rPr lang="es-MX" sz="1200" b="0" i="0" dirty="0">
                <a:solidFill>
                  <a:srgbClr val="111111"/>
                </a:solidFill>
                <a:effectLst/>
              </a:rPr>
            </a:br>
            <a:r>
              <a:rPr lang="es-MX" sz="1200" b="0" i="0" dirty="0">
                <a:solidFill>
                  <a:srgbClr val="111111"/>
                </a:solidFill>
                <a:effectLst/>
              </a:rPr>
              <a:t>interactuar con un dispositivo informático sin introducir comandos de texto en una consola. Es un entorno visual amigable que permite al </a:t>
            </a:r>
            <a:br>
              <a:rPr lang="es-MX" sz="1200" b="0" i="0" dirty="0">
                <a:solidFill>
                  <a:srgbClr val="111111"/>
                </a:solidFill>
                <a:effectLst/>
              </a:rPr>
            </a:br>
            <a:r>
              <a:rPr lang="es-MX" sz="1200" b="0" i="0" dirty="0">
                <a:solidFill>
                  <a:srgbClr val="111111"/>
                </a:solidFill>
                <a:effectLst/>
              </a:rPr>
              <a:t>usuario realizar cualquier acción sin necesidad de tener conocimientos de programación.</a:t>
            </a:r>
          </a:p>
          <a:p>
            <a:pPr algn="l"/>
            <a:endParaRPr lang="es-MX" sz="1200" b="0" i="0" dirty="0">
              <a:solidFill>
                <a:srgbClr val="111111"/>
              </a:solidFill>
              <a:effectLst/>
            </a:endParaRPr>
          </a:p>
          <a:p>
            <a:pPr algn="l"/>
            <a:r>
              <a:rPr lang="es-MX" sz="1200" b="0" i="0" dirty="0">
                <a:solidFill>
                  <a:srgbClr val="111111"/>
                </a:solidFill>
                <a:effectLst/>
              </a:rPr>
              <a:t>Un ejemplo del GUI son los entornos Windows, </a:t>
            </a:r>
            <a:r>
              <a:rPr lang="es-MX" sz="1200" b="0" i="0" dirty="0" err="1">
                <a:solidFill>
                  <a:srgbClr val="111111"/>
                </a:solidFill>
                <a:effectLst/>
              </a:rPr>
              <a:t>Linix</a:t>
            </a:r>
            <a:r>
              <a:rPr lang="es-MX" sz="1200" b="0" i="0" dirty="0">
                <a:solidFill>
                  <a:srgbClr val="111111"/>
                </a:solidFill>
                <a:effectLst/>
              </a:rPr>
              <a:t>, </a:t>
            </a:r>
            <a:r>
              <a:rPr lang="es-MX" sz="1200" b="0" i="0" dirty="0" err="1">
                <a:solidFill>
                  <a:srgbClr val="111111"/>
                </a:solidFill>
                <a:effectLst/>
              </a:rPr>
              <a:t>MacOs</a:t>
            </a:r>
            <a:r>
              <a:rPr lang="es-MX" sz="1200" b="0" i="0" dirty="0">
                <a:solidFill>
                  <a:srgbClr val="111111"/>
                </a:solidFill>
                <a:effectLst/>
              </a:rPr>
              <a:t> o Android, gracias a los cuales se pueden enviar comandos a través de gestos o movimientos de ratón, sin necesidad de introducir ningún código.</a:t>
            </a:r>
          </a:p>
          <a:p>
            <a:pPr algn="l"/>
            <a:endParaRPr lang="es-MX" sz="1200" b="0" i="0" dirty="0">
              <a:solidFill>
                <a:srgbClr val="444444"/>
              </a:solidFill>
              <a:effectLst/>
            </a:endParaRPr>
          </a:p>
          <a:p>
            <a:pPr algn="l"/>
            <a:endParaRPr lang="es-MX" sz="1200" b="1" i="0" dirty="0">
              <a:solidFill>
                <a:schemeClr val="accent1">
                  <a:lumMod val="50000"/>
                </a:schemeClr>
              </a:solidFill>
              <a:effectLst/>
            </a:endParaRPr>
          </a:p>
          <a:p>
            <a:r>
              <a:rPr lang="es-MX" sz="1200" b="1" dirty="0">
                <a:solidFill>
                  <a:schemeClr val="accent1">
                    <a:lumMod val="50000"/>
                  </a:schemeClr>
                </a:solidFill>
              </a:rPr>
              <a:t>Evolución de la Interfaz Gráfica de Usuario: </a:t>
            </a:r>
            <a:r>
              <a:rPr lang="es-MX" sz="1200" dirty="0"/>
              <a:t>Una de las primeras novedades que se integró cuando se empezó a usar la GUI fue el ratón o mousse. Hoy, en sí, es el elemento más corriente que encontramos a la hora de usar un ordenador o dispositivo informático.</a:t>
            </a:r>
          </a:p>
          <a:p>
            <a:r>
              <a:rPr lang="es-MX" sz="1200" dirty="0"/>
              <a:t>En la actualidad los elementos visuales de una interfaz son cada vez más intuitivos. Los diseñadores se esfuerzan en que el usuario pueda ser capaz de hacer uso de ellos sin un aprendizaje previo.</a:t>
            </a:r>
          </a:p>
          <a:p>
            <a:endParaRPr lang="es-MX" sz="1200" dirty="0"/>
          </a:p>
          <a:p>
            <a:r>
              <a:rPr lang="es-MX" sz="1200" dirty="0"/>
              <a:t>Con el paso del tiempo este tipo de interfaz ha ido evolucionando y los dispositivos que usamos también. Por eso, ahora hemos aumentado de manera exponencial el uso de las conocidos pantallas táctiles o </a:t>
            </a:r>
            <a:r>
              <a:rPr lang="es-MX" sz="1200" dirty="0" err="1"/>
              <a:t>touchscreen</a:t>
            </a:r>
            <a:r>
              <a:rPr lang="es-MX" sz="1200" dirty="0"/>
              <a:t>. Aquí, los comandos se efectúan al tocar esta pantalla, sin necesidad del ratón. Algunos ejemplos donde también se emplean GUI de uso específico con la pantalla táctil son los cajeros automáticos, las pantallas de monitorización y control en los usos industriales o videoconsolas.</a:t>
            </a:r>
          </a:p>
          <a:p>
            <a:endParaRPr lang="es-MX" sz="1200" dirty="0"/>
          </a:p>
          <a:p>
            <a:r>
              <a:rPr lang="es-MX" sz="1200" b="1" dirty="0">
                <a:solidFill>
                  <a:schemeClr val="accent1">
                    <a:lumMod val="50000"/>
                  </a:schemeClr>
                </a:solidFill>
              </a:rPr>
              <a:t>Para qué se usa la Interfaz Gráfica de Usuario </a:t>
            </a:r>
            <a:r>
              <a:rPr lang="es-MX" sz="1200" dirty="0"/>
              <a:t>El objetivo de la GUI es facilitar la comunicación entre el usuario y el sistema operativo. Cuando la informática empezó a desarrollarse solo se podían usar estos primeros ordenadores si se tenían grandes conocimientos informáticos. Pero a raíz de la expansión de este sector surgió la interfaz. Fue entonces cuando la dificultad de usar los sistemas operativos o elementos informáticos se redujo notablemente. Una de las empresas pioneras en este campo fue Apple.</a:t>
            </a:r>
          </a:p>
          <a:p>
            <a:endParaRPr lang="es-MX" sz="1200" dirty="0"/>
          </a:p>
          <a:p>
            <a:r>
              <a:rPr lang="es-MX" sz="1200" b="1" dirty="0">
                <a:solidFill>
                  <a:schemeClr val="accent1">
                    <a:lumMod val="50000"/>
                  </a:schemeClr>
                </a:solidFill>
              </a:rPr>
              <a:t>Elementos debe tener una buena Interfaz Gráfica de Usuario: </a:t>
            </a:r>
            <a:r>
              <a:rPr lang="es-MX" sz="1200" dirty="0"/>
              <a:t>Para que una Interfaz Gráfica de Usuario tenga éxito y se pueda usar fácilmente debe cumplir una serie de requisitos. Lo primero es que sea sencilla de entender. La llamada curva de aprendizaje debe ser rápida. Los elementos principales deben ser también muy identificables. Par ello es importante facilitar y predecir las acciones más comunes de un usuario. La información debe estar ordenada mediante menús, iconos, imágenes… Así será intuitiva y las operaciones para hacer y deshacer se podrán realizar de forma rápida. La usabilidad debe ser fácil.</a:t>
            </a:r>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7" name="Cámara 6">
            <a:extLst>
              <a:ext uri="{FF2B5EF4-FFF2-40B4-BE49-F238E27FC236}">
                <a16:creationId xmlns:a16="http://schemas.microsoft.com/office/drawing/2014/main" id="{B5C07423-F398-853F-27F3-E3648EACF8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90E86540-C364-4CB2-9F79-7ADDE140F2BA}"/>
              </a:ext>
            </a:extLst>
          </p:cNvPr>
          <p:cNvPicPr>
            <a:picLocks noChangeAspect="1"/>
          </p:cNvPicPr>
          <p:nvPr/>
        </p:nvPicPr>
        <p:blipFill>
          <a:blip r:embed="rId6"/>
          <a:stretch>
            <a:fillRect/>
          </a:stretch>
        </p:blipFill>
        <p:spPr>
          <a:xfrm>
            <a:off x="10142564" y="5984967"/>
            <a:ext cx="1946972" cy="910836"/>
          </a:xfrm>
          <a:prstGeom prst="rect">
            <a:avLst/>
          </a:prstGeom>
        </p:spPr>
      </p:pic>
    </p:spTree>
    <p:extLst>
      <p:ext uri="{BB962C8B-B14F-4D97-AF65-F5344CB8AC3E}">
        <p14:creationId xmlns:p14="http://schemas.microsoft.com/office/powerpoint/2010/main" val="67075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6974366" y="6392574"/>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248432"/>
            <a:ext cx="5375343" cy="1015663"/>
          </a:xfrm>
          <a:prstGeom prst="rect">
            <a:avLst/>
          </a:prstGeom>
          <a:noFill/>
        </p:spPr>
        <p:txBody>
          <a:bodyPr wrap="square">
            <a:spAutoFit/>
          </a:bodyPr>
          <a:lstStyle/>
          <a:p>
            <a:r>
              <a:rPr lang="es-MX" sz="1200" dirty="0"/>
              <a:t>Por defecto las columnas y las filas no se expanden o contraen si la ventana cambia su tamaño. Para esto, usamos las funciones </a:t>
            </a:r>
            <a:r>
              <a:rPr lang="es-MX" sz="1200" dirty="0" err="1"/>
              <a:t>rowconfigure</a:t>
            </a:r>
            <a:r>
              <a:rPr lang="es-MX" sz="1200" dirty="0"/>
              <a:t> y </a:t>
            </a:r>
            <a:r>
              <a:rPr lang="es-MX" sz="1200" dirty="0" err="1"/>
              <a:t>columnconfigure</a:t>
            </a:r>
            <a:r>
              <a:rPr lang="es-MX" sz="1200" dirty="0"/>
              <a:t> con el parámetro </a:t>
            </a:r>
            <a:r>
              <a:rPr lang="es-MX" sz="1200" dirty="0" err="1"/>
              <a:t>weight</a:t>
            </a:r>
            <a:r>
              <a:rPr lang="es-MX" sz="1200" dirty="0"/>
              <a:t>. Por ejemplo, el siguiente código indica que la columna 0 y la fila 0 deben expandirse.</a:t>
            </a:r>
          </a:p>
          <a:p>
            <a:endParaRPr lang="es-AR" sz="1200" dirty="0"/>
          </a:p>
        </p:txBody>
      </p:sp>
      <p:pic>
        <p:nvPicPr>
          <p:cNvPr id="9218" name="Picture 2" descr="Grilla en Tcl/Tk (tkinter)">
            <a:extLst>
              <a:ext uri="{FF2B5EF4-FFF2-40B4-BE49-F238E27FC236}">
                <a16:creationId xmlns:a16="http://schemas.microsoft.com/office/drawing/2014/main" id="{0BBBF6BD-E066-726D-B32D-37555568C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10" y="3147033"/>
            <a:ext cx="2971800" cy="15144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F44CC8E-A465-D3FE-D76F-C232876D1AE9}"/>
              </a:ext>
            </a:extLst>
          </p:cNvPr>
          <p:cNvSpPr txBox="1"/>
          <p:nvPr/>
        </p:nvSpPr>
        <p:spPr>
          <a:xfrm>
            <a:off x="216981" y="4789397"/>
            <a:ext cx="5268300" cy="1015663"/>
          </a:xfrm>
          <a:prstGeom prst="rect">
            <a:avLst/>
          </a:prstGeom>
          <a:noFill/>
        </p:spPr>
        <p:txBody>
          <a:bodyPr wrap="square">
            <a:spAutoFit/>
          </a:bodyPr>
          <a:lstStyle/>
          <a:p>
            <a:r>
              <a:rPr lang="es-MX" sz="1200" dirty="0"/>
              <a:t>La imagen muestra cómo se ha expandido la celda una vez agrandada la ventana y cómo nuestra caja de texto se mantuvo en el centro. Para que el elemento se posicione arriba, abajo, a la derecha o izquierda de la celda que lo contiene, podemos usar el parámetro </a:t>
            </a:r>
            <a:r>
              <a:rPr lang="es-MX" sz="1200" dirty="0" err="1"/>
              <a:t>sticky</a:t>
            </a:r>
            <a:r>
              <a:rPr lang="es-MX" sz="1200" dirty="0"/>
              <a:t> con las opciones "n" (norte), "s" (sur), "e" (este) o "w" (oeste), respectivamente</a:t>
            </a:r>
          </a:p>
        </p:txBody>
      </p:sp>
      <p:pic>
        <p:nvPicPr>
          <p:cNvPr id="9222" name="Picture 6" descr="Grilla con el parámetro sticky en Tcl/Tk (tkinter)">
            <a:extLst>
              <a:ext uri="{FF2B5EF4-FFF2-40B4-BE49-F238E27FC236}">
                <a16:creationId xmlns:a16="http://schemas.microsoft.com/office/drawing/2014/main" id="{14B194D2-0B4D-F8DF-A9FA-53E2AB6D2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724" y="587516"/>
            <a:ext cx="2962275" cy="150495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DCB8AA6A-895D-87AD-4254-59D95FB8C0BE}"/>
              </a:ext>
            </a:extLst>
          </p:cNvPr>
          <p:cNvSpPr txBox="1"/>
          <p:nvPr/>
        </p:nvSpPr>
        <p:spPr>
          <a:xfrm>
            <a:off x="6750823" y="2403915"/>
            <a:ext cx="5144367" cy="646331"/>
          </a:xfrm>
          <a:prstGeom prst="rect">
            <a:avLst/>
          </a:prstGeom>
          <a:noFill/>
        </p:spPr>
        <p:txBody>
          <a:bodyPr wrap="square">
            <a:spAutoFit/>
          </a:bodyPr>
          <a:lstStyle/>
          <a:p>
            <a:r>
              <a:rPr lang="es-AR" sz="1200" dirty="0"/>
              <a:t>Combinando estas propiedades, podemos lograr que el widget se expanda de forma horizontal ("</a:t>
            </a:r>
            <a:r>
              <a:rPr lang="es-AR" sz="1200" dirty="0" err="1"/>
              <a:t>ew</a:t>
            </a:r>
            <a:r>
              <a:rPr lang="es-AR" sz="1200" dirty="0"/>
              <a:t>"), vertical ("</a:t>
            </a:r>
            <a:r>
              <a:rPr lang="es-AR" sz="1200" dirty="0" err="1"/>
              <a:t>ns</a:t>
            </a:r>
            <a:r>
              <a:rPr lang="es-AR" sz="1200" dirty="0"/>
              <a:t>") o en ambas direcciones ("</a:t>
            </a:r>
            <a:r>
              <a:rPr lang="es-AR" sz="1200" dirty="0" err="1"/>
              <a:t>nsew</a:t>
            </a:r>
            <a:r>
              <a:rPr lang="es-AR" sz="1200" dirty="0"/>
              <a:t>").</a:t>
            </a:r>
          </a:p>
        </p:txBody>
      </p:sp>
      <p:pic>
        <p:nvPicPr>
          <p:cNvPr id="9224" name="Picture 8" descr="Grilla expansible en Tcl/Tk (tkinter)">
            <a:extLst>
              <a:ext uri="{FF2B5EF4-FFF2-40B4-BE49-F238E27FC236}">
                <a16:creationId xmlns:a16="http://schemas.microsoft.com/office/drawing/2014/main" id="{8F139CCA-D021-8C19-875A-A7CB36512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0674" y="3788910"/>
            <a:ext cx="2981325" cy="151447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9E290460-C942-DD90-9003-CC3774CFC1ED}"/>
              </a:ext>
            </a:extLst>
          </p:cNvPr>
          <p:cNvSpPr txBox="1"/>
          <p:nvPr/>
        </p:nvSpPr>
        <p:spPr>
          <a:xfrm>
            <a:off x="6857133" y="5343394"/>
            <a:ext cx="5144367" cy="646331"/>
          </a:xfrm>
          <a:prstGeom prst="rect">
            <a:avLst/>
          </a:prstGeom>
          <a:noFill/>
        </p:spPr>
        <p:txBody>
          <a:bodyPr wrap="square">
            <a:spAutoFit/>
          </a:bodyPr>
          <a:lstStyle/>
          <a:p>
            <a:r>
              <a:rPr lang="es-MX" sz="1200" dirty="0"/>
              <a:t>La función </a:t>
            </a:r>
            <a:r>
              <a:rPr lang="es-MX" sz="1200" dirty="0" err="1"/>
              <a:t>grid</a:t>
            </a:r>
            <a:r>
              <a:rPr lang="es-MX" sz="1200" dirty="0"/>
              <a:t> acepta, al igual que pack(), los argumentos </a:t>
            </a:r>
            <a:r>
              <a:rPr lang="es-MX" sz="1200" dirty="0" err="1"/>
              <a:t>padx</a:t>
            </a:r>
            <a:r>
              <a:rPr lang="es-MX" sz="1200" dirty="0"/>
              <a:t>, </a:t>
            </a:r>
            <a:r>
              <a:rPr lang="es-MX" sz="1200" dirty="0" err="1"/>
              <a:t>pady</a:t>
            </a:r>
            <a:r>
              <a:rPr lang="es-MX" sz="1200" dirty="0"/>
              <a:t>, </a:t>
            </a:r>
            <a:r>
              <a:rPr lang="es-MX" sz="1200" dirty="0" err="1"/>
              <a:t>ipadx</a:t>
            </a:r>
            <a:r>
              <a:rPr lang="es-MX" sz="1200" dirty="0"/>
              <a:t>, </a:t>
            </a:r>
            <a:r>
              <a:rPr lang="es-MX" sz="1200" dirty="0" err="1"/>
              <a:t>ipady</a:t>
            </a:r>
            <a:r>
              <a:rPr lang="es-MX" sz="1200" dirty="0"/>
              <a:t> para establecer márgenes.</a:t>
            </a:r>
          </a:p>
          <a:p>
            <a:endParaRPr lang="es-MX" sz="1200" dirty="0"/>
          </a:p>
        </p:txBody>
      </p:sp>
      <p:sp>
        <p:nvSpPr>
          <p:cNvPr id="6" name="CuadroTexto 5">
            <a:extLst>
              <a:ext uri="{FF2B5EF4-FFF2-40B4-BE49-F238E27FC236}">
                <a16:creationId xmlns:a16="http://schemas.microsoft.com/office/drawing/2014/main" id="{72E2E9E2-56CB-B93F-3336-8C6AE835349F}"/>
              </a:ext>
            </a:extLst>
          </p:cNvPr>
          <p:cNvSpPr txBox="1"/>
          <p:nvPr/>
        </p:nvSpPr>
        <p:spPr>
          <a:xfrm>
            <a:off x="296810" y="2243202"/>
            <a:ext cx="5305704" cy="738664"/>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a:solidFill>
                  <a:srgbClr val="6A9955"/>
                </a:solidFill>
                <a:effectLst/>
                <a:latin typeface="Consolas" panose="020B0609020204030204" pitchFamily="49" charset="0"/>
              </a:rPr>
              <a:t># Expandir horizontalmente a columna 0.</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6A9955"/>
                </a:solidFill>
                <a:effectLst/>
                <a:latin typeface="Consolas" panose="020B0609020204030204" pitchFamily="49" charset="0"/>
              </a:rPr>
              <a:t># Expandir verticalmente la fila 0.</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C29EA7A5-04F7-8268-50A3-25F0DCA67B97}"/>
              </a:ext>
            </a:extLst>
          </p:cNvPr>
          <p:cNvSpPr txBox="1"/>
          <p:nvPr/>
        </p:nvSpPr>
        <p:spPr>
          <a:xfrm>
            <a:off x="212655" y="5827596"/>
            <a:ext cx="5389859" cy="577081"/>
          </a:xfrm>
          <a:prstGeom prst="rect">
            <a:avLst/>
          </a:prstGeom>
          <a:solidFill>
            <a:schemeClr val="tx1">
              <a:lumMod val="85000"/>
              <a:lumOff val="15000"/>
            </a:schemeClr>
          </a:solidFill>
        </p:spPr>
        <p:txBody>
          <a:bodyPr wrap="square">
            <a:spAutoFit/>
          </a:bodyPr>
          <a:lstStyle/>
          <a:p>
            <a:r>
              <a:rPr lang="es-MX" sz="1050" b="0" dirty="0">
                <a:solidFill>
                  <a:srgbClr val="6A9955"/>
                </a:solidFill>
                <a:effectLst/>
                <a:latin typeface="Consolas" panose="020B0609020204030204" pitchFamily="49" charset="0"/>
              </a:rPr>
              <a:t># Anclar en la parte superior (n) de la celda.</a:t>
            </a:r>
            <a:endParaRPr lang="es-MX" sz="1050" b="0" dirty="0">
              <a:solidFill>
                <a:srgbClr val="D4D4D4"/>
              </a:solidFill>
              <a:effectLst/>
              <a:latin typeface="Consolas" panose="020B0609020204030204" pitchFamily="49" charset="0"/>
            </a:endParaRPr>
          </a:p>
          <a:p>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self</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entry</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grid</a:t>
            </a:r>
            <a:r>
              <a:rPr lang="es-MX" sz="1050" b="0" dirty="0">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row</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column</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sticky</a:t>
            </a:r>
            <a:r>
              <a:rPr lang="es-MX" sz="1050" b="0" dirty="0">
                <a:solidFill>
                  <a:srgbClr val="D4D4D4"/>
                </a:solidFill>
                <a:effectLst/>
                <a:latin typeface="Consolas" panose="020B0609020204030204" pitchFamily="49" charset="0"/>
              </a:rPr>
              <a:t>=</a:t>
            </a:r>
            <a:r>
              <a:rPr lang="es-MX" sz="1050" b="0" dirty="0">
                <a:solidFill>
                  <a:srgbClr val="CE9178"/>
                </a:solidFill>
                <a:effectLst/>
                <a:latin typeface="Consolas" panose="020B0609020204030204" pitchFamily="49" charset="0"/>
              </a:rPr>
              <a:t>"n"</a:t>
            </a:r>
            <a:r>
              <a:rPr lang="es-MX" sz="1050" b="0" dirty="0">
                <a:solidFill>
                  <a:srgbClr val="D4D4D4"/>
                </a:solidFill>
                <a:effectLst/>
                <a:latin typeface="Consolas" panose="020B0609020204030204" pitchFamily="49" charset="0"/>
              </a:rPr>
              <a:t>)</a:t>
            </a:r>
          </a:p>
          <a:p>
            <a:endParaRPr lang="es-MX" sz="1050" b="0" dirty="0">
              <a:solidFill>
                <a:srgbClr val="D4D4D4"/>
              </a:solidFill>
              <a:effectLst/>
              <a:latin typeface="Consolas" panose="020B0609020204030204" pitchFamily="49" charset="0"/>
            </a:endParaRPr>
          </a:p>
        </p:txBody>
      </p:sp>
      <p:sp>
        <p:nvSpPr>
          <p:cNvPr id="18" name="CuadroTexto 17">
            <a:extLst>
              <a:ext uri="{FF2B5EF4-FFF2-40B4-BE49-F238E27FC236}">
                <a16:creationId xmlns:a16="http://schemas.microsoft.com/office/drawing/2014/main" id="{BD4B166D-CDED-4162-8A7A-F55D675D21DA}"/>
              </a:ext>
            </a:extLst>
          </p:cNvPr>
          <p:cNvSpPr txBox="1"/>
          <p:nvPr/>
        </p:nvSpPr>
        <p:spPr>
          <a:xfrm>
            <a:off x="6849009" y="3213556"/>
            <a:ext cx="4907562" cy="430887"/>
          </a:xfrm>
          <a:prstGeom prst="rect">
            <a:avLst/>
          </a:prstGeom>
          <a:solidFill>
            <a:schemeClr val="tx1">
              <a:lumMod val="85000"/>
              <a:lumOff val="15000"/>
            </a:schemeClr>
          </a:solidFill>
        </p:spPr>
        <p:txBody>
          <a:bodyPr wrap="square">
            <a:spAutoFit/>
          </a:bodyPr>
          <a:lstStyle/>
          <a:p>
            <a:r>
              <a:rPr lang="es-MX" sz="1050" b="0" dirty="0">
                <a:solidFill>
                  <a:srgbClr val="D4D4D4"/>
                </a:solidFill>
                <a:effectLst/>
                <a:latin typeface="Consolas" panose="020B0609020204030204" pitchFamily="49" charset="0"/>
              </a:rPr>
              <a:t>        </a:t>
            </a:r>
            <a:r>
              <a:rPr lang="es-MX" sz="1050" b="0" dirty="0">
                <a:solidFill>
                  <a:srgbClr val="6A9955"/>
                </a:solidFill>
                <a:effectLst/>
                <a:latin typeface="Consolas" panose="020B0609020204030204" pitchFamily="49" charset="0"/>
              </a:rPr>
              <a:t># Expandir en todas las direcciones.</a:t>
            </a:r>
            <a:endParaRPr lang="es-MX" sz="1050" b="0" dirty="0">
              <a:solidFill>
                <a:srgbClr val="D4D4D4"/>
              </a:solidFill>
              <a:effectLst/>
              <a:latin typeface="Consolas" panose="020B0609020204030204" pitchFamily="49" charset="0"/>
            </a:endParaRPr>
          </a:p>
          <a:p>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self</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entry</a:t>
            </a:r>
            <a:r>
              <a:rPr lang="es-MX" sz="1050" b="0" dirty="0" err="1">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grid</a:t>
            </a:r>
            <a:r>
              <a:rPr lang="es-MX" sz="1050" b="0" dirty="0">
                <a:solidFill>
                  <a:srgbClr val="D4D4D4"/>
                </a:solidFill>
                <a:effectLst/>
                <a:latin typeface="Consolas" panose="020B0609020204030204" pitchFamily="49" charset="0"/>
              </a:rPr>
              <a:t>(</a:t>
            </a:r>
            <a:r>
              <a:rPr lang="es-MX" sz="1050" b="0" dirty="0" err="1">
                <a:solidFill>
                  <a:srgbClr val="9CDCFE"/>
                </a:solidFill>
                <a:effectLst/>
                <a:latin typeface="Consolas" panose="020B0609020204030204" pitchFamily="49" charset="0"/>
              </a:rPr>
              <a:t>row</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column</a:t>
            </a:r>
            <a:r>
              <a:rPr lang="es-MX" sz="1050" b="0" dirty="0">
                <a:solidFill>
                  <a:srgbClr val="D4D4D4"/>
                </a:solidFill>
                <a:effectLst/>
                <a:latin typeface="Consolas" panose="020B0609020204030204" pitchFamily="49" charset="0"/>
              </a:rPr>
              <a:t>=</a:t>
            </a:r>
            <a:r>
              <a:rPr lang="es-MX" sz="1050" b="0" dirty="0">
                <a:solidFill>
                  <a:srgbClr val="B5CEA8"/>
                </a:solidFill>
                <a:effectLst/>
                <a:latin typeface="Consolas" panose="020B0609020204030204" pitchFamily="49" charset="0"/>
              </a:rPr>
              <a:t>0</a:t>
            </a:r>
            <a:r>
              <a:rPr lang="es-MX" sz="1050" b="0" dirty="0">
                <a:solidFill>
                  <a:srgbClr val="D4D4D4"/>
                </a:solidFill>
                <a:effectLst/>
                <a:latin typeface="Consolas" panose="020B0609020204030204" pitchFamily="49" charset="0"/>
              </a:rPr>
              <a:t>, </a:t>
            </a:r>
            <a:r>
              <a:rPr lang="es-MX" sz="1050" b="0" dirty="0" err="1">
                <a:solidFill>
                  <a:srgbClr val="9CDCFE"/>
                </a:solidFill>
                <a:effectLst/>
                <a:latin typeface="Consolas" panose="020B0609020204030204" pitchFamily="49" charset="0"/>
              </a:rPr>
              <a:t>sticky</a:t>
            </a:r>
            <a:r>
              <a:rPr lang="es-MX" sz="1050" b="0" dirty="0">
                <a:solidFill>
                  <a:srgbClr val="D4D4D4"/>
                </a:solidFill>
                <a:effectLst/>
                <a:latin typeface="Consolas" panose="020B0609020204030204" pitchFamily="49" charset="0"/>
              </a:rPr>
              <a:t>=</a:t>
            </a:r>
            <a:r>
              <a:rPr lang="es-MX" sz="1050" b="0" dirty="0">
                <a:solidFill>
                  <a:srgbClr val="CE9178"/>
                </a:solidFill>
                <a:effectLst/>
                <a:latin typeface="Consolas" panose="020B0609020204030204" pitchFamily="49" charset="0"/>
              </a:rPr>
              <a:t>"</a:t>
            </a:r>
            <a:r>
              <a:rPr lang="es-MX" sz="1050" b="0" dirty="0" err="1">
                <a:solidFill>
                  <a:srgbClr val="CE9178"/>
                </a:solidFill>
                <a:effectLst/>
                <a:latin typeface="Consolas" panose="020B0609020204030204" pitchFamily="49" charset="0"/>
              </a:rPr>
              <a:t>nsew</a:t>
            </a:r>
            <a:r>
              <a:rPr lang="es-MX" sz="1050" b="0" dirty="0">
                <a:solidFill>
                  <a:srgbClr val="CE9178"/>
                </a:solidFill>
                <a:effectLst/>
                <a:latin typeface="Consolas" panose="020B0609020204030204" pitchFamily="49" charset="0"/>
              </a:rPr>
              <a:t>"</a:t>
            </a:r>
            <a:r>
              <a:rPr lang="es-MX" sz="1050" b="0" dirty="0">
                <a:solidFill>
                  <a:srgbClr val="D4D4D4"/>
                </a:solidFill>
                <a:effectLst/>
                <a:latin typeface="Consolas" panose="020B0609020204030204" pitchFamily="49" charset="0"/>
              </a:rPr>
              <a:t>)</a:t>
            </a:r>
          </a:p>
        </p:txBody>
      </p:sp>
      <p:sp>
        <p:nvSpPr>
          <p:cNvPr id="20" name="CuadroTexto 19">
            <a:extLst>
              <a:ext uri="{FF2B5EF4-FFF2-40B4-BE49-F238E27FC236}">
                <a16:creationId xmlns:a16="http://schemas.microsoft.com/office/drawing/2014/main" id="{DD98FE42-E529-99CA-82A7-09BCCDFD9478}"/>
              </a:ext>
            </a:extLst>
          </p:cNvPr>
          <p:cNvSpPr txBox="1"/>
          <p:nvPr/>
        </p:nvSpPr>
        <p:spPr>
          <a:xfrm>
            <a:off x="6919724" y="5952105"/>
            <a:ext cx="5059621" cy="253916"/>
          </a:xfrm>
          <a:prstGeom prst="rect">
            <a:avLst/>
          </a:prstGeom>
          <a:solidFill>
            <a:schemeClr val="tx1">
              <a:lumMod val="85000"/>
              <a:lumOff val="15000"/>
            </a:schemeClr>
          </a:solidFill>
        </p:spPr>
        <p:txBody>
          <a:bodyPr wrap="square">
            <a:spAutoFit/>
          </a:bodyPr>
          <a:lstStyle/>
          <a:p>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entry</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padx</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pady</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a:t>
            </a:r>
          </a:p>
        </p:txBody>
      </p:sp>
      <p:sp>
        <p:nvSpPr>
          <p:cNvPr id="22" name="CuadroTexto 21">
            <a:extLst>
              <a:ext uri="{FF2B5EF4-FFF2-40B4-BE49-F238E27FC236}">
                <a16:creationId xmlns:a16="http://schemas.microsoft.com/office/drawing/2014/main" id="{81E640C7-FFF2-9139-9923-7DFAABE7DA41}"/>
              </a:ext>
            </a:extLst>
          </p:cNvPr>
          <p:cNvSpPr txBox="1"/>
          <p:nvPr/>
        </p:nvSpPr>
        <p:spPr>
          <a:xfrm>
            <a:off x="6803452" y="62926"/>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5" name="Cámara 4">
            <a:extLst>
              <a:ext uri="{FF2B5EF4-FFF2-40B4-BE49-F238E27FC236}">
                <a16:creationId xmlns:a16="http://schemas.microsoft.com/office/drawing/2014/main" id="{CFBF6121-F183-C757-CE96-D24C8F28639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79391" y="78683"/>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03441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sp>
        <p:nvSpPr>
          <p:cNvPr id="4" name="CuadroTexto 3">
            <a:extLst>
              <a:ext uri="{FF2B5EF4-FFF2-40B4-BE49-F238E27FC236}">
                <a16:creationId xmlns:a16="http://schemas.microsoft.com/office/drawing/2014/main" id="{82EE2B39-7C59-F184-F3E3-1AFE2AE3492A}"/>
              </a:ext>
            </a:extLst>
          </p:cNvPr>
          <p:cNvSpPr txBox="1"/>
          <p:nvPr/>
        </p:nvSpPr>
        <p:spPr>
          <a:xfrm>
            <a:off x="4822652" y="6493021"/>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AR" dirty="0"/>
              <a:t> </a:t>
            </a:r>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Manejo en forma de grilla (</a:t>
            </a:r>
            <a:r>
              <a:rPr lang="es-MX" b="1" dirty="0" err="1"/>
              <a:t>grid</a:t>
            </a:r>
            <a:r>
              <a:rPr lang="es-MX" b="1" dirty="0"/>
              <a:t>) </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227171" y="1437116"/>
            <a:ext cx="5418886" cy="5262979"/>
          </a:xfrm>
          <a:prstGeom prst="rect">
            <a:avLst/>
          </a:prstGeom>
          <a:noFill/>
        </p:spPr>
        <p:txBody>
          <a:bodyPr wrap="square">
            <a:spAutoFit/>
          </a:bodyPr>
          <a:lstStyle/>
          <a:p>
            <a:r>
              <a:rPr lang="es-MX" sz="1200" dirty="0"/>
              <a:t>Por último, el método de grillas en </a:t>
            </a:r>
            <a:r>
              <a:rPr lang="es-MX" sz="1200" dirty="0" err="1"/>
              <a:t>Tk</a:t>
            </a:r>
            <a:r>
              <a:rPr lang="es-MX" sz="1200" dirty="0"/>
              <a:t> permite configurar en qué medida se expanden las columnas y filas. Por ejemplo, consideremos el siguiente código.</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En esta ventana creamos dos etiquetas y las ubicamos en la misma columna (0) pero en diferentes filas (0 y 1). Luego, vía </a:t>
            </a:r>
            <a:r>
              <a:rPr lang="es-MX" sz="1200" dirty="0" err="1"/>
              <a:t>rowconfigure</a:t>
            </a:r>
            <a:r>
              <a:rPr lang="es-MX" sz="1200" dirty="0"/>
              <a:t> y </a:t>
            </a:r>
            <a:r>
              <a:rPr lang="es-MX" sz="1200" dirty="0" err="1"/>
              <a:t>columnconfigure</a:t>
            </a:r>
            <a:r>
              <a:rPr lang="es-MX" sz="1200" dirty="0"/>
              <a:t> indicamos que deben expandirse y contraerse junto con la ventana.</a:t>
            </a:r>
          </a:p>
          <a:p>
            <a:endParaRPr lang="es-MX" sz="1200" dirty="0"/>
          </a:p>
          <a:p>
            <a:endParaRPr lang="es-AR" sz="1200" dirty="0"/>
          </a:p>
        </p:txBody>
      </p:sp>
      <p:pic>
        <p:nvPicPr>
          <p:cNvPr id="10242" name="Picture 2" descr="Dos elementos expansibles en Tcl/Tk (tkinter)">
            <a:extLst>
              <a:ext uri="{FF2B5EF4-FFF2-40B4-BE49-F238E27FC236}">
                <a16:creationId xmlns:a16="http://schemas.microsoft.com/office/drawing/2014/main" id="{712214A4-2E11-AA70-3F5D-49C0DD738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930" y="226632"/>
            <a:ext cx="3467100" cy="14668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D6EC208-DC28-36D7-105D-C68DE1D223AF}"/>
              </a:ext>
            </a:extLst>
          </p:cNvPr>
          <p:cNvSpPr txBox="1"/>
          <p:nvPr/>
        </p:nvSpPr>
        <p:spPr>
          <a:xfrm>
            <a:off x="6117771" y="1831966"/>
            <a:ext cx="5602514" cy="2677656"/>
          </a:xfrm>
          <a:prstGeom prst="rect">
            <a:avLst/>
          </a:prstGeom>
          <a:noFill/>
        </p:spPr>
        <p:txBody>
          <a:bodyPr wrap="square">
            <a:spAutoFit/>
          </a:bodyPr>
          <a:lstStyle/>
          <a:p>
            <a:r>
              <a:rPr lang="es-MX" sz="1200" dirty="0"/>
              <a:t>La imagen nos muestra cómo los dos elementos comparten el espacio disponible, de modo que uno siempre tiene el mismo tamaño que el otro, independientemente de cuán chica o grande sea la ventana. Pero en ocasiones es deseable que un control se expanda más que otro y viceversa. Para esto, podemos aumentar el «peso» (</a:t>
            </a:r>
            <a:r>
              <a:rPr lang="es-MX" sz="1200" dirty="0" err="1"/>
              <a:t>weight</a:t>
            </a:r>
            <a:r>
              <a:rPr lang="es-MX" sz="1200" dirty="0"/>
              <a:t>) que ejerce una fila o columna a </a:t>
            </a:r>
            <a:r>
              <a:rPr lang="es-MX" sz="1200" dirty="0" err="1"/>
              <a:t>Tk</a:t>
            </a:r>
            <a:r>
              <a:rPr lang="es-MX" sz="1200" dirty="0"/>
              <a:t> al momento de expandirse.</a:t>
            </a:r>
          </a:p>
          <a:p>
            <a:endParaRPr lang="es-MX" sz="1200" dirty="0"/>
          </a:p>
          <a:p>
            <a:endParaRPr lang="es-MX" sz="1200" dirty="0"/>
          </a:p>
          <a:p>
            <a:endParaRPr lang="es-MX" sz="1200" dirty="0"/>
          </a:p>
          <a:p>
            <a:endParaRPr lang="es-MX" sz="1200" dirty="0"/>
          </a:p>
          <a:p>
            <a:r>
              <a:rPr lang="es-MX" sz="1200" dirty="0"/>
              <a:t>Con esta configuración, la fila 0 (correspondiente a la etiqueta naranja) siempre tendrá un tamaño cinco veces mayor a la fila 1, como observamos a continuación.</a:t>
            </a:r>
          </a:p>
          <a:p>
            <a:endParaRPr lang="es-AR" sz="1200" dirty="0"/>
          </a:p>
        </p:txBody>
      </p:sp>
      <p:pic>
        <p:nvPicPr>
          <p:cNvPr id="10244" name="Picture 4" descr="Dos elementos expansibles en Tcl/Tk (tkinter)">
            <a:extLst>
              <a:ext uri="{FF2B5EF4-FFF2-40B4-BE49-F238E27FC236}">
                <a16:creationId xmlns:a16="http://schemas.microsoft.com/office/drawing/2014/main" id="{AC5EE7F3-C1F9-1335-0AE0-FD085F2CA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235" y="4438441"/>
            <a:ext cx="3295650" cy="20764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9FD892D-59F9-BD4D-BE14-A085F096C5E8}"/>
              </a:ext>
            </a:extLst>
          </p:cNvPr>
          <p:cNvSpPr txBox="1"/>
          <p:nvPr/>
        </p:nvSpPr>
        <p:spPr>
          <a:xfrm>
            <a:off x="227170" y="2306575"/>
            <a:ext cx="5418885" cy="2516073"/>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4EC9B0"/>
                </a:solidFill>
                <a:effectLst/>
                <a:latin typeface="Consolas" panose="020B0609020204030204" pitchFamily="49" charset="0"/>
              </a:rPr>
              <a:t>super</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main_window</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"Posicionar elementos en </a:t>
            </a:r>
            <a:r>
              <a:rPr lang="es-AR" sz="1050" b="0" dirty="0" err="1">
                <a:solidFill>
                  <a:srgbClr val="CE9178"/>
                </a:solidFill>
                <a:effectLst/>
                <a:latin typeface="Consolas" panose="020B0609020204030204" pitchFamily="49" charset="0"/>
              </a:rPr>
              <a:t>Tcl</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Tk</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main_window</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.label1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bg</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"#FFA500"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.label1.</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.label2 = </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Label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text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"¡Hola, mundo!"</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bg</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"#1E90FF"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.label2.</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sticky</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nsew</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.columnconfigure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.rowconfigure</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weight</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a:t>
            </a:r>
            <a:r>
              <a:rPr lang="es-AR" sz="105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7E2AE13D-A0AE-8232-2CBE-65BDBD1EC654}"/>
              </a:ext>
            </a:extLst>
          </p:cNvPr>
          <p:cNvSpPr txBox="1"/>
          <p:nvPr/>
        </p:nvSpPr>
        <p:spPr>
          <a:xfrm>
            <a:off x="6213930" y="3047522"/>
            <a:ext cx="5506355" cy="577081"/>
          </a:xfrm>
          <a:prstGeom prst="rect">
            <a:avLst/>
          </a:prstGeom>
          <a:solidFill>
            <a:schemeClr val="tx1">
              <a:lumMod val="85000"/>
              <a:lumOff val="15000"/>
            </a:schemeClr>
          </a:solidFill>
        </p:spPr>
        <p:txBody>
          <a:bodyPr wrap="square">
            <a:spAutoFit/>
          </a:bodyPr>
          <a:lstStyle/>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.rowconfigure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weight</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5</a:t>
            </a:r>
            <a:r>
              <a:rPr lang="en-US" sz="1050" b="0" dirty="0">
                <a:solidFill>
                  <a:srgbClr val="D4D4D4"/>
                </a:solidFill>
                <a:effectLst/>
                <a:latin typeface="Consolas" panose="020B0609020204030204" pitchFamily="49" charset="0"/>
              </a:rPr>
              <a:t>)</a:t>
            </a:r>
          </a:p>
          <a:p>
            <a:r>
              <a:rPr lang="en-US" sz="1050" b="0" dirty="0" err="1">
                <a:solidFill>
                  <a:srgbClr val="569CD6"/>
                </a:solidFill>
                <a:effectLst/>
                <a:latin typeface="Consolas" panose="020B0609020204030204" pitchFamily="49" charset="0"/>
              </a:rPr>
              <a:t>self</a:t>
            </a:r>
            <a:r>
              <a:rPr lang="en-US" sz="1050" b="0" dirty="0" err="1">
                <a:solidFill>
                  <a:srgbClr val="D4D4D4"/>
                </a:solidFill>
                <a:effectLst/>
                <a:latin typeface="Consolas" panose="020B0609020204030204" pitchFamily="49" charset="0"/>
              </a:rPr>
              <a:t>.rowconfigure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weight</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endParaRPr lang="en-US" sz="1050"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5C321698-5610-7547-78C1-3CFB2B07D2B7}"/>
              </a:ext>
            </a:extLst>
          </p:cNvPr>
          <p:cNvSpPr txBox="1"/>
          <p:nvPr/>
        </p:nvSpPr>
        <p:spPr>
          <a:xfrm>
            <a:off x="4973354" y="4922475"/>
            <a:ext cx="699230" cy="461665"/>
          </a:xfrm>
          <a:prstGeom prst="rect">
            <a:avLst/>
          </a:prstGeom>
          <a:noFill/>
        </p:spPr>
        <p:txBody>
          <a:bodyPr wrap="none" rtlCol="0">
            <a:spAutoFit/>
          </a:bodyPr>
          <a:lstStyle/>
          <a:p>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5" name="Cámara 4">
            <a:extLst>
              <a:ext uri="{FF2B5EF4-FFF2-40B4-BE49-F238E27FC236}">
                <a16:creationId xmlns:a16="http://schemas.microsoft.com/office/drawing/2014/main" id="{6E8B518B-CBDE-E5E1-4A65-73B5A958B21B}"/>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596588" y="4968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64995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a:solidFill>
                  <a:srgbClr val="444444"/>
                </a:solidFill>
                <a:effectLst/>
                <a:latin typeface="-apple-system"/>
              </a:rPr>
              <a:t>Introducción a Tcl/Tk (tkinter)</a:t>
            </a:r>
            <a:endParaRPr lang="es-AR" sz="2800" b="0" i="0" dirty="0">
              <a:solidFill>
                <a:srgbClr val="444444"/>
              </a:solidFill>
              <a:effectLst/>
              <a:latin typeface="-apple-system"/>
            </a:endParaRP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2" name="CuadroTexto 1">
            <a:extLst>
              <a:ext uri="{FF2B5EF4-FFF2-40B4-BE49-F238E27FC236}">
                <a16:creationId xmlns:a16="http://schemas.microsoft.com/office/drawing/2014/main" id="{1D6947C7-4BE0-4C7D-5EC4-A0508477F393}"/>
              </a:ext>
            </a:extLst>
          </p:cNvPr>
          <p:cNvSpPr txBox="1"/>
          <p:nvPr/>
        </p:nvSpPr>
        <p:spPr>
          <a:xfrm>
            <a:off x="227171" y="609100"/>
            <a:ext cx="4348370" cy="646331"/>
          </a:xfrm>
          <a:prstGeom prst="rect">
            <a:avLst/>
          </a:prstGeom>
          <a:noFill/>
        </p:spPr>
        <p:txBody>
          <a:bodyPr wrap="none" rtlCol="0">
            <a:spAutoFit/>
          </a:bodyPr>
          <a:lstStyle/>
          <a:p>
            <a:r>
              <a:rPr lang="es-MX" dirty="0"/>
              <a:t>Posicionar elementos en </a:t>
            </a:r>
            <a:r>
              <a:rPr lang="es-MX" dirty="0" err="1"/>
              <a:t>Tcl</a:t>
            </a:r>
            <a:r>
              <a:rPr lang="es-MX" dirty="0"/>
              <a:t>/</a:t>
            </a:r>
            <a:r>
              <a:rPr lang="es-MX" dirty="0" err="1"/>
              <a:t>Tk</a:t>
            </a:r>
            <a:r>
              <a:rPr lang="es-MX" dirty="0"/>
              <a:t> (</a:t>
            </a:r>
            <a:r>
              <a:rPr lang="es-MX" dirty="0" err="1"/>
              <a:t>tkinter</a:t>
            </a:r>
            <a:r>
              <a:rPr lang="es-MX" dirty="0"/>
              <a:t>) </a:t>
            </a:r>
            <a:br>
              <a:rPr lang="es-MX" dirty="0"/>
            </a:br>
            <a:r>
              <a:rPr lang="es-MX" b="1" dirty="0"/>
              <a:t>Conclusión</a:t>
            </a:r>
            <a:endParaRPr lang="es-AR" b="1" dirty="0"/>
          </a:p>
        </p:txBody>
      </p:sp>
      <p:sp>
        <p:nvSpPr>
          <p:cNvPr id="8" name="CuadroTexto 7">
            <a:extLst>
              <a:ext uri="{FF2B5EF4-FFF2-40B4-BE49-F238E27FC236}">
                <a16:creationId xmlns:a16="http://schemas.microsoft.com/office/drawing/2014/main" id="{9600AA6D-A4EF-3F22-D264-8DCB581F6CEC}"/>
              </a:ext>
            </a:extLst>
          </p:cNvPr>
          <p:cNvSpPr txBox="1"/>
          <p:nvPr/>
        </p:nvSpPr>
        <p:spPr>
          <a:xfrm>
            <a:off x="329005" y="2052095"/>
            <a:ext cx="5252653" cy="3046988"/>
          </a:xfrm>
          <a:prstGeom prst="rect">
            <a:avLst/>
          </a:prstGeom>
          <a:noFill/>
        </p:spPr>
        <p:txBody>
          <a:bodyPr wrap="square">
            <a:spAutoFit/>
          </a:bodyPr>
          <a:lstStyle/>
          <a:p>
            <a:r>
              <a:rPr lang="es-MX" sz="1200" dirty="0"/>
              <a:t>El método place() brinda total control sobre la ubicación de cada uno de los elementos, pues su posición es absoluta. Esto es generalmente conveniente para pequeñas y medianas interfaces que se </a:t>
            </a:r>
            <a:r>
              <a:rPr lang="es-MX" sz="1200" dirty="0" err="1"/>
              <a:t>mantegan</a:t>
            </a:r>
            <a:r>
              <a:rPr lang="es-MX" sz="1200" dirty="0"/>
              <a:t> estáticas y no tengan aspiración de ser expandidas.</a:t>
            </a:r>
          </a:p>
          <a:p>
            <a:endParaRPr lang="es-MX" sz="1200" dirty="0"/>
          </a:p>
          <a:p>
            <a:r>
              <a:rPr lang="es-MX" sz="1200" dirty="0"/>
              <a:t>pack(), por su parte, es bastante sencillo de utilizar y con él pueden obtenerse interfaces ricas y complejas. Sin embargo, el hecho de que la posición de cada widget dependa de otro puede generar complicaciones al momento de realizar cambios, sobre todo modificaciones a aplicaciones ya existentes.</a:t>
            </a:r>
          </a:p>
          <a:p>
            <a:endParaRPr lang="es-MX" sz="1200" dirty="0"/>
          </a:p>
          <a:p>
            <a:r>
              <a:rPr lang="es-MX" sz="1200" dirty="0" err="1"/>
              <a:t>or</a:t>
            </a:r>
            <a:r>
              <a:rPr lang="es-MX" sz="1200" dirty="0"/>
              <a:t> último, el manejo a través de una grilla, como comentaba anteriormente, es siempre una buena elección. Conociendo todas sus propiedades y aplicándolas cuidadosamente podremos obtener desde pequeñas hasta grandes interfaces de usuario completamente adaptables y fáciles de utilizar.</a:t>
            </a:r>
            <a:endParaRPr lang="es-AR" sz="1200" dirty="0"/>
          </a:p>
        </p:txBody>
      </p:sp>
      <p:sp>
        <p:nvSpPr>
          <p:cNvPr id="5" name="CuadroTexto 4">
            <a:extLst>
              <a:ext uri="{FF2B5EF4-FFF2-40B4-BE49-F238E27FC236}">
                <a16:creationId xmlns:a16="http://schemas.microsoft.com/office/drawing/2014/main" id="{706E30FB-A9BE-BC79-CC99-321DB086CC24}"/>
              </a:ext>
            </a:extLst>
          </p:cNvPr>
          <p:cNvSpPr txBox="1"/>
          <p:nvPr/>
        </p:nvSpPr>
        <p:spPr>
          <a:xfrm>
            <a:off x="2483518" y="1484757"/>
            <a:ext cx="2768707" cy="461665"/>
          </a:xfrm>
          <a:prstGeom prst="rect">
            <a:avLst/>
          </a:prstGeom>
          <a:noFill/>
        </p:spPr>
        <p:txBody>
          <a:bodyPr wrap="none" rtlCol="0">
            <a:spAutoFit/>
          </a:bodyPr>
          <a:lstStyle/>
          <a:p>
            <a:r>
              <a:rPr lang="es-AR" sz="2400" dirty="0">
                <a:solidFill>
                  <a:schemeClr val="accent1">
                    <a:lumMod val="75000"/>
                  </a:schemeClr>
                </a:solidFill>
                <a:effectLst>
                  <a:outerShdw blurRad="38100" dist="38100" dir="2700000" algn="tl">
                    <a:srgbClr val="000000">
                      <a:alpha val="43137"/>
                    </a:srgbClr>
                  </a:outerShdw>
                </a:effectLst>
              </a:rPr>
              <a:t>Place – Pack - </a:t>
            </a:r>
            <a:r>
              <a:rPr lang="es-AR" sz="2400" dirty="0" err="1">
                <a:solidFill>
                  <a:schemeClr val="accent1">
                    <a:lumMod val="75000"/>
                  </a:schemeClr>
                </a:solidFill>
                <a:effectLst>
                  <a:outerShdw blurRad="38100" dist="38100" dir="2700000" algn="tl">
                    <a:srgbClr val="000000">
                      <a:alpha val="43137"/>
                    </a:srgbClr>
                  </a:outerShdw>
                </a:effectLst>
              </a:rPr>
              <a:t>grid</a:t>
            </a:r>
            <a:endParaRPr lang="es-AR" sz="2400" dirty="0">
              <a:solidFill>
                <a:schemeClr val="accent1">
                  <a:lumMod val="75000"/>
                </a:schemeClr>
              </a:solidFill>
              <a:effectLst>
                <a:outerShdw blurRad="38100" dist="38100" dir="2700000" algn="tl">
                  <a:srgbClr val="000000">
                    <a:alpha val="43137"/>
                  </a:srgbClr>
                </a:outerShdw>
              </a:effectLst>
            </a:endParaRPr>
          </a:p>
        </p:txBody>
      </p:sp>
      <p:pic>
        <p:nvPicPr>
          <p:cNvPr id="6" name="Imagen 5">
            <a:hlinkClick r:id="rId4"/>
            <a:extLst>
              <a:ext uri="{FF2B5EF4-FFF2-40B4-BE49-F238E27FC236}">
                <a16:creationId xmlns:a16="http://schemas.microsoft.com/office/drawing/2014/main" id="{07C89022-9F5A-598F-717D-75205EBFC6E7}"/>
              </a:ext>
            </a:extLst>
          </p:cNvPr>
          <p:cNvPicPr>
            <a:picLocks noChangeAspect="1"/>
          </p:cNvPicPr>
          <p:nvPr/>
        </p:nvPicPr>
        <p:blipFill>
          <a:blip r:embed="rId5">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7" name="CuadroTexto 6">
            <a:extLst>
              <a:ext uri="{FF2B5EF4-FFF2-40B4-BE49-F238E27FC236}">
                <a16:creationId xmlns:a16="http://schemas.microsoft.com/office/drawing/2014/main" id="{A7C6176E-580D-397E-BB21-6226BA078641}"/>
              </a:ext>
            </a:extLst>
          </p:cNvPr>
          <p:cNvSpPr txBox="1"/>
          <p:nvPr/>
        </p:nvSpPr>
        <p:spPr>
          <a:xfrm>
            <a:off x="10780076" y="6142289"/>
            <a:ext cx="1263487" cy="276999"/>
          </a:xfrm>
          <a:prstGeom prst="rect">
            <a:avLst/>
          </a:prstGeom>
          <a:noFill/>
        </p:spPr>
        <p:txBody>
          <a:bodyPr wrap="none" rtlCol="0">
            <a:spAutoFit/>
          </a:bodyPr>
          <a:lstStyle/>
          <a:p>
            <a:r>
              <a:rPr lang="es-AR" sz="1200" b="1" dirty="0">
                <a:solidFill>
                  <a:srgbClr val="3A8995"/>
                </a:solidFill>
              </a:rPr>
              <a:t>04-GUI Grid.py</a:t>
            </a:r>
          </a:p>
        </p:txBody>
      </p:sp>
      <p:pic>
        <p:nvPicPr>
          <p:cNvPr id="9" name="Cámara 8">
            <a:extLst>
              <a:ext uri="{FF2B5EF4-FFF2-40B4-BE49-F238E27FC236}">
                <a16:creationId xmlns:a16="http://schemas.microsoft.com/office/drawing/2014/main" id="{D584EB21-6FB0-6F52-DDB1-CF06F2F9D79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576167" y="88366"/>
            <a:ext cx="1539112" cy="1539112"/>
          </a:xfrm>
          <a:prstGeom prst="ellipse">
            <a:avLst/>
          </a:prstGeom>
          <a:ln>
            <a:noFill/>
          </a:ln>
          <a:effectLst>
            <a:outerShdw blurRad="190500" algn="tl" rotWithShape="0">
              <a:srgbClr val="000000">
                <a:alpha val="30000"/>
              </a:srgbClr>
            </a:outerShdw>
          </a:effectLst>
        </p:spPr>
      </p:pic>
      <p:pic>
        <p:nvPicPr>
          <p:cNvPr id="15" name="Imagen 14">
            <a:extLst>
              <a:ext uri="{FF2B5EF4-FFF2-40B4-BE49-F238E27FC236}">
                <a16:creationId xmlns:a16="http://schemas.microsoft.com/office/drawing/2014/main" id="{F41BE477-7FAC-7E72-AEEF-612D17EE0E2A}"/>
              </a:ext>
            </a:extLst>
          </p:cNvPr>
          <p:cNvPicPr>
            <a:picLocks noChangeAspect="1"/>
          </p:cNvPicPr>
          <p:nvPr/>
        </p:nvPicPr>
        <p:blipFill>
          <a:blip r:embed="rId8"/>
          <a:stretch>
            <a:fillRect/>
          </a:stretch>
        </p:blipFill>
        <p:spPr>
          <a:xfrm>
            <a:off x="5947876" y="2078027"/>
            <a:ext cx="5513056" cy="2718419"/>
          </a:xfrm>
          <a:prstGeom prst="rect">
            <a:avLst/>
          </a:prstGeom>
        </p:spPr>
      </p:pic>
    </p:spTree>
    <p:extLst>
      <p:ext uri="{BB962C8B-B14F-4D97-AF65-F5344CB8AC3E}">
        <p14:creationId xmlns:p14="http://schemas.microsoft.com/office/powerpoint/2010/main" val="382561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230352" y="2539641"/>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195260" y="4892835"/>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SQLite </a:t>
            </a:r>
            <a:r>
              <a:rPr lang="en-US" altLang="ko-KR" sz="1200" dirty="0" err="1">
                <a:solidFill>
                  <a:schemeClr val="bg1"/>
                </a:solidFill>
                <a:cs typeface="Arial" pitchFamily="34" charset="0"/>
              </a:rPr>
              <a:t>en</a:t>
            </a:r>
            <a:r>
              <a:rPr lang="en-US" altLang="ko-KR" sz="1200" dirty="0">
                <a:solidFill>
                  <a:schemeClr val="bg1"/>
                </a:solidFill>
                <a:cs typeface="Arial" pitchFamily="34" charset="0"/>
              </a:rPr>
              <a:t> PYTHON.</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195260" y="3178373"/>
            <a:ext cx="3568440" cy="830997"/>
          </a:xfrm>
          <a:prstGeom prst="rect">
            <a:avLst/>
          </a:prstGeom>
          <a:noFill/>
        </p:spPr>
        <p:txBody>
          <a:bodyPr wrap="square" rtlCol="0" anchor="ctr">
            <a:spAutoFit/>
          </a:bodyPr>
          <a:lstStyle/>
          <a:p>
            <a:r>
              <a:rPr lang="es-MX" altLang="ko-KR" sz="2400" dirty="0" err="1">
                <a:solidFill>
                  <a:schemeClr val="bg1"/>
                </a:solidFill>
                <a:cs typeface="Arial" pitchFamily="34" charset="0"/>
              </a:rPr>
              <a:t>DataBase</a:t>
            </a:r>
            <a:r>
              <a:rPr lang="es-MX" altLang="ko-KR" sz="2400" dirty="0">
                <a:solidFill>
                  <a:schemeClr val="bg1"/>
                </a:solidFill>
                <a:cs typeface="Arial" pitchFamily="34" charset="0"/>
              </a:rPr>
              <a:t> </a:t>
            </a:r>
            <a:r>
              <a:rPr lang="es-MX" altLang="ko-KR" sz="2400" dirty="0" err="1">
                <a:solidFill>
                  <a:schemeClr val="bg1"/>
                </a:solidFill>
                <a:cs typeface="Arial" pitchFamily="34" charset="0"/>
              </a:rPr>
              <a:t>Sqlite</a:t>
            </a:r>
            <a:endParaRPr lang="es-MX" altLang="ko-KR" sz="2400" dirty="0">
              <a:solidFill>
                <a:schemeClr val="bg1"/>
              </a:solidFill>
              <a:cs typeface="Arial" pitchFamily="34" charset="0"/>
            </a:endParaRPr>
          </a:p>
          <a:p>
            <a:endParaRPr lang="ko-KR" altLang="en-US" sz="2400" dirty="0">
              <a:solidFill>
                <a:schemeClr val="bg1"/>
              </a:solidFill>
              <a:cs typeface="Arial" pitchFamily="34" charset="0"/>
            </a:endParaRPr>
          </a:p>
        </p:txBody>
      </p:sp>
      <p:pic>
        <p:nvPicPr>
          <p:cNvPr id="3" name="Imagen 2">
            <a:extLst>
              <a:ext uri="{FF2B5EF4-FFF2-40B4-BE49-F238E27FC236}">
                <a16:creationId xmlns:a16="http://schemas.microsoft.com/office/drawing/2014/main" id="{7FFFCA56-2451-CAFE-4258-0286465FD04A}"/>
              </a:ext>
            </a:extLst>
          </p:cNvPr>
          <p:cNvPicPr>
            <a:picLocks noChangeAspect="1"/>
          </p:cNvPicPr>
          <p:nvPr/>
        </p:nvPicPr>
        <p:blipFill>
          <a:blip r:embed="rId2">
            <a:duotone>
              <a:schemeClr val="accent1">
                <a:shade val="45000"/>
                <a:satMod val="135000"/>
              </a:schemeClr>
              <a:prstClr val="white"/>
            </a:duotone>
          </a:blip>
          <a:stretch>
            <a:fillRect/>
          </a:stretch>
        </p:blipFill>
        <p:spPr>
          <a:xfrm>
            <a:off x="6306552" y="3722636"/>
            <a:ext cx="3670581" cy="1091732"/>
          </a:xfrm>
          <a:prstGeom prst="rect">
            <a:avLst/>
          </a:prstGeom>
        </p:spPr>
      </p:pic>
      <p:pic>
        <p:nvPicPr>
          <p:cNvPr id="2" name="Imagen 1">
            <a:extLst>
              <a:ext uri="{FF2B5EF4-FFF2-40B4-BE49-F238E27FC236}">
                <a16:creationId xmlns:a16="http://schemas.microsoft.com/office/drawing/2014/main" id="{8C54374A-4370-EA70-991C-6F8CA76839D6}"/>
              </a:ext>
            </a:extLst>
          </p:cNvPr>
          <p:cNvPicPr>
            <a:picLocks noChangeAspect="1"/>
          </p:cNvPicPr>
          <p:nvPr/>
        </p:nvPicPr>
        <p:blipFill>
          <a:blip r:embed="rId3">
            <a:duotone>
              <a:schemeClr val="accent1">
                <a:shade val="45000"/>
                <a:satMod val="135000"/>
              </a:schemeClr>
              <a:prstClr val="white"/>
            </a:duotone>
          </a:blip>
          <a:stretch>
            <a:fillRect/>
          </a:stretch>
        </p:blipFill>
        <p:spPr>
          <a:xfrm>
            <a:off x="6289602" y="5248301"/>
            <a:ext cx="914400" cy="254336"/>
          </a:xfrm>
          <a:prstGeom prst="rect">
            <a:avLst/>
          </a:prstGeom>
        </p:spPr>
      </p:pic>
      <p:pic>
        <p:nvPicPr>
          <p:cNvPr id="7" name="Cámara 6">
            <a:extLst>
              <a:ext uri="{FF2B5EF4-FFF2-40B4-BE49-F238E27FC236}">
                <a16:creationId xmlns:a16="http://schemas.microsoft.com/office/drawing/2014/main" id="{CCF50F7D-DB8F-E821-F4C2-03D4A4661B3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455235" y="3078461"/>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B1FF0B85-B36D-AE20-B6D1-A1185257930A}"/>
              </a:ext>
            </a:extLst>
          </p:cNvPr>
          <p:cNvSpPr/>
          <p:nvPr/>
        </p:nvSpPr>
        <p:spPr>
          <a:xfrm>
            <a:off x="5983705" y="2566730"/>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D673704D-6CD0-E98C-CD14-88A0D824E144}"/>
              </a:ext>
            </a:extLst>
          </p:cNvPr>
          <p:cNvSpPr txBox="1"/>
          <p:nvPr/>
        </p:nvSpPr>
        <p:spPr>
          <a:xfrm>
            <a:off x="340366" y="3132248"/>
            <a:ext cx="5312117" cy="1477328"/>
          </a:xfrm>
          <a:prstGeom prst="rect">
            <a:avLst/>
          </a:prstGeom>
          <a:noFill/>
        </p:spPr>
        <p:txBody>
          <a:bodyPr wrap="square">
            <a:spAutoFit/>
          </a:bodyPr>
          <a:lstStyle/>
          <a:p>
            <a:pPr algn="r"/>
            <a:r>
              <a:rPr lang="es-MX" dirty="0">
                <a:solidFill>
                  <a:srgbClr val="E2EEFF"/>
                </a:solidFill>
                <a:latin typeface="Google Sans"/>
              </a:rPr>
              <a:t>¿Se puede usar SQLite con Python?</a:t>
            </a:r>
          </a:p>
          <a:p>
            <a:pPr algn="r"/>
            <a:r>
              <a:rPr lang="es-MX" dirty="0">
                <a:solidFill>
                  <a:srgbClr val="E2EEFF"/>
                </a:solidFill>
                <a:latin typeface="Google Sans"/>
              </a:rPr>
              <a:t>SQLite es una base de datos SQL autónoma basada en archivos. SQLite viene incluido con Python y se puede usar en cualquiera de sus aplicaciones Python sin tener que instalar ningún software adicional.</a:t>
            </a:r>
            <a:endParaRPr lang="es-AR" dirty="0">
              <a:solidFill>
                <a:srgbClr val="E2EEFF"/>
              </a:solidFill>
              <a:latin typeface="Google Sans"/>
            </a:endParaRPr>
          </a:p>
        </p:txBody>
      </p:sp>
    </p:spTree>
    <p:extLst>
      <p:ext uri="{BB962C8B-B14F-4D97-AF65-F5344CB8AC3E}">
        <p14:creationId xmlns:p14="http://schemas.microsoft.com/office/powerpoint/2010/main" val="1410134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a:xfrm>
            <a:off x="17929" y="0"/>
            <a:ext cx="12191999" cy="6858000"/>
          </a:xfrm>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sp>
        <p:nvSpPr>
          <p:cNvPr id="8" name="CuadroTexto 7">
            <a:extLst>
              <a:ext uri="{FF2B5EF4-FFF2-40B4-BE49-F238E27FC236}">
                <a16:creationId xmlns:a16="http://schemas.microsoft.com/office/drawing/2014/main" id="{9600AA6D-A4EF-3F22-D264-8DCB581F6CEC}"/>
              </a:ext>
            </a:extLst>
          </p:cNvPr>
          <p:cNvSpPr txBox="1"/>
          <p:nvPr/>
        </p:nvSpPr>
        <p:spPr>
          <a:xfrm>
            <a:off x="190499" y="796351"/>
            <a:ext cx="5629730" cy="4154984"/>
          </a:xfrm>
          <a:prstGeom prst="rect">
            <a:avLst/>
          </a:prstGeom>
          <a:noFill/>
        </p:spPr>
        <p:txBody>
          <a:bodyPr wrap="square">
            <a:spAutoFit/>
          </a:bodyPr>
          <a:lstStyle/>
          <a:p>
            <a:r>
              <a:rPr lang="es-MX" sz="1200" dirty="0"/>
              <a:t>SQLite también es un gestor de bases de datos relacional pero con objetivos muy diferentes a MySQL, </a:t>
            </a:r>
            <a:r>
              <a:rPr lang="es-MX" sz="1200" dirty="0" err="1"/>
              <a:t>SQLServer</a:t>
            </a:r>
            <a:r>
              <a:rPr lang="es-MX" sz="1200" dirty="0"/>
              <a:t>, Oracle etc.</a:t>
            </a:r>
            <a:br>
              <a:rPr lang="es-MX" sz="1200" dirty="0"/>
            </a:br>
            <a:endParaRPr lang="es-MX" sz="1200" dirty="0"/>
          </a:p>
          <a:p>
            <a:r>
              <a:rPr lang="es-MX" sz="1200" b="1" i="1" dirty="0"/>
              <a:t>Este gestor de base de datos tiene por objetivo ser parte de la misma aplicación con la que colabora, es decir no cumple los conceptos de cliente y servidor.</a:t>
            </a:r>
          </a:p>
          <a:p>
            <a:endParaRPr lang="es-MX" sz="1200" dirty="0"/>
          </a:p>
          <a:p>
            <a:r>
              <a:rPr lang="es-MX" sz="1200" dirty="0"/>
              <a:t>Para entender sus usos podemos dar algunos ejemplos donde se utiliza el gestor SQLite:</a:t>
            </a:r>
          </a:p>
          <a:p>
            <a:endParaRPr lang="es-MX" sz="1200" dirty="0"/>
          </a:p>
          <a:p>
            <a:pPr marL="171450" indent="-171450">
              <a:buFont typeface="Arial" panose="020B0604020202020204" pitchFamily="34" charset="0"/>
              <a:buChar char="•"/>
            </a:pPr>
            <a:r>
              <a:rPr lang="es-MX" sz="1200" dirty="0"/>
              <a:t>Firefox usa SQLite para almacenar los favoritos, el historial, las cookies etc.</a:t>
            </a:r>
          </a:p>
          <a:p>
            <a:pPr marL="171450" indent="-171450">
              <a:buFont typeface="Arial" panose="020B0604020202020204" pitchFamily="34" charset="0"/>
              <a:buChar char="•"/>
            </a:pPr>
            <a:r>
              <a:rPr lang="es-MX" sz="1200" dirty="0"/>
              <a:t>También el navegador Opera usa SQLite.</a:t>
            </a:r>
          </a:p>
          <a:p>
            <a:pPr marL="171450" indent="-171450">
              <a:buFont typeface="Arial" panose="020B0604020202020204" pitchFamily="34" charset="0"/>
              <a:buChar char="•"/>
            </a:pPr>
            <a:r>
              <a:rPr lang="es-MX" sz="1200" dirty="0"/>
              <a:t>La aplicación de comunicaciones Skype de Microsoft utiliza SQLite</a:t>
            </a:r>
          </a:p>
          <a:p>
            <a:pPr marL="171450" indent="-171450">
              <a:buFont typeface="Arial" panose="020B0604020202020204" pitchFamily="34" charset="0"/>
              <a:buChar char="•"/>
            </a:pPr>
            <a:r>
              <a:rPr lang="es-MX" sz="1200" dirty="0"/>
              <a:t>Los sistemas operativos Android y iOS adoptan SQLite para permitir el almacenamiento y recuperación de datos.</a:t>
            </a:r>
            <a:br>
              <a:rPr lang="es-MX" sz="1200" dirty="0"/>
            </a:br>
            <a:endParaRPr lang="es-MX" sz="1200" dirty="0"/>
          </a:p>
          <a:p>
            <a:r>
              <a:rPr lang="es-MX" sz="1200" dirty="0"/>
              <a:t>SQLite es Open </a:t>
            </a:r>
            <a:r>
              <a:rPr lang="es-MX" sz="1200" dirty="0" err="1"/>
              <a:t>Source</a:t>
            </a:r>
            <a:r>
              <a:rPr lang="es-MX" sz="1200" dirty="0"/>
              <a:t> y se ha instalado por defecto con Python, es decir forma parte de la biblioteca estándar, no tenemos que instalar ningún módulo con </a:t>
            </a:r>
            <a:r>
              <a:rPr lang="es-MX" sz="1200" dirty="0" err="1"/>
              <a:t>pip</a:t>
            </a:r>
            <a:r>
              <a:rPr lang="es-MX" sz="1200" dirty="0"/>
              <a:t>.</a:t>
            </a:r>
          </a:p>
          <a:p>
            <a:endParaRPr lang="es-MX" sz="1200" dirty="0"/>
          </a:p>
          <a:p>
            <a:r>
              <a:rPr lang="es-MX" sz="1200" dirty="0"/>
              <a:t>Si nuestra aplicación necesita almacenar gran cantidad de información local con cierta estructura el empleo de SQLite es nuestra principal opción.</a:t>
            </a:r>
          </a:p>
          <a:p>
            <a:endParaRPr lang="es-MX" sz="1200" dirty="0"/>
          </a:p>
        </p:txBody>
      </p:sp>
      <p:sp>
        <p:nvSpPr>
          <p:cNvPr id="6" name="CuadroTexto 5">
            <a:extLst>
              <a:ext uri="{FF2B5EF4-FFF2-40B4-BE49-F238E27FC236}">
                <a16:creationId xmlns:a16="http://schemas.microsoft.com/office/drawing/2014/main" id="{F332635B-4290-FFFA-C0DB-74F8492499EC}"/>
              </a:ext>
            </a:extLst>
          </p:cNvPr>
          <p:cNvSpPr txBox="1"/>
          <p:nvPr/>
        </p:nvSpPr>
        <p:spPr>
          <a:xfrm>
            <a:off x="6068784" y="1826479"/>
            <a:ext cx="5849259" cy="2292935"/>
          </a:xfrm>
          <a:prstGeom prst="rect">
            <a:avLst/>
          </a:prstGeom>
          <a:solidFill>
            <a:schemeClr val="tx1">
              <a:lumMod val="75000"/>
              <a:lumOff val="2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r>
              <a:rPr lang="es-AR" sz="1100" b="0" dirty="0" err="1">
                <a:solidFill>
                  <a:srgbClr val="9CDCFE"/>
                </a:solidFill>
                <a:effectLst/>
                <a:latin typeface="Consolas" panose="020B0609020204030204" pitchFamily="49" charset="0"/>
              </a:rPr>
              <a:t>conexion</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connect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"bd1.db"</a:t>
            </a:r>
            <a:r>
              <a:rPr lang="es-AR" sz="1100" b="0" dirty="0">
                <a:solidFill>
                  <a:srgbClr val="D4D4D4"/>
                </a:solidFill>
                <a:effectLst/>
                <a:latin typeface="Consolas" panose="020B0609020204030204" pitchFamily="49" charset="0"/>
              </a:rPr>
              <a:t>)</a:t>
            </a:r>
          </a:p>
          <a:p>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autoincrement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"se creo 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                        </a:t>
            </a:r>
          </a:p>
          <a:p>
            <a:r>
              <a:rPr lang="es-AR" sz="1100" b="0" dirty="0" err="1">
                <a:solidFill>
                  <a:srgbClr val="C586C0"/>
                </a:solidFill>
                <a:effectLst/>
                <a:latin typeface="Consolas" panose="020B0609020204030204" pitchFamily="49" charset="0"/>
              </a:rPr>
              <a:t>except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OperationalError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ya existe"</a:t>
            </a:r>
            <a:r>
              <a:rPr lang="es-AR" sz="1100" b="0" dirty="0">
                <a:solidFill>
                  <a:srgbClr val="D4D4D4"/>
                </a:solidFill>
                <a:effectLst/>
                <a:latin typeface="Consolas" panose="020B0609020204030204" pitchFamily="49" charset="0"/>
              </a:rPr>
              <a:t>)                    </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p:txBody>
      </p:sp>
      <p:sp>
        <p:nvSpPr>
          <p:cNvPr id="5" name="CuadroTexto 4">
            <a:extLst>
              <a:ext uri="{FF2B5EF4-FFF2-40B4-BE49-F238E27FC236}">
                <a16:creationId xmlns:a16="http://schemas.microsoft.com/office/drawing/2014/main" id="{CE58F5E0-8618-E050-C25C-F12608B3B9B8}"/>
              </a:ext>
            </a:extLst>
          </p:cNvPr>
          <p:cNvSpPr txBox="1"/>
          <p:nvPr/>
        </p:nvSpPr>
        <p:spPr>
          <a:xfrm>
            <a:off x="6016170" y="749019"/>
            <a:ext cx="5849259" cy="1015663"/>
          </a:xfrm>
          <a:prstGeom prst="rect">
            <a:avLst/>
          </a:prstGeom>
          <a:noFill/>
        </p:spPr>
        <p:txBody>
          <a:bodyPr wrap="square">
            <a:spAutoFit/>
          </a:bodyPr>
          <a:lstStyle/>
          <a:p>
            <a:r>
              <a:rPr lang="es-MX" sz="1200" b="1" dirty="0"/>
              <a:t>Creación de una base de datos y tablas.</a:t>
            </a:r>
            <a:br>
              <a:rPr lang="es-MX" sz="1200" b="1" dirty="0"/>
            </a:br>
            <a:endParaRPr lang="es-MX" sz="1200" b="1" dirty="0"/>
          </a:p>
          <a:p>
            <a:r>
              <a:rPr lang="es-MX" sz="1200" dirty="0"/>
              <a:t>En principio no se requiere tener más que Python instalado para poder trabajar con SQLite. Podemos desde nuestra propia aplicación crear la base de datos y sus tablas..</a:t>
            </a:r>
            <a:endParaRPr lang="es-AR" sz="1200" dirty="0"/>
          </a:p>
        </p:txBody>
      </p:sp>
      <p:pic>
        <p:nvPicPr>
          <p:cNvPr id="7" name="Imagen 6">
            <a:extLst>
              <a:ext uri="{FF2B5EF4-FFF2-40B4-BE49-F238E27FC236}">
                <a16:creationId xmlns:a16="http://schemas.microsoft.com/office/drawing/2014/main" id="{DB0698F9-E0AD-9E39-21B9-516102024FCB}"/>
              </a:ext>
            </a:extLst>
          </p:cNvPr>
          <p:cNvPicPr>
            <a:picLocks noChangeAspect="1"/>
          </p:cNvPicPr>
          <p:nvPr/>
        </p:nvPicPr>
        <p:blipFill>
          <a:blip r:embed="rId4">
            <a:duotone>
              <a:schemeClr val="accent1">
                <a:shade val="45000"/>
                <a:satMod val="135000"/>
              </a:schemeClr>
              <a:prstClr val="white"/>
            </a:duotone>
          </a:blip>
          <a:stretch>
            <a:fillRect/>
          </a:stretch>
        </p:blipFill>
        <p:spPr>
          <a:xfrm>
            <a:off x="298725" y="5229053"/>
            <a:ext cx="3248168" cy="966095"/>
          </a:xfrm>
          <a:prstGeom prst="rect">
            <a:avLst/>
          </a:prstGeom>
        </p:spPr>
      </p:pic>
      <p:sp>
        <p:nvSpPr>
          <p:cNvPr id="9" name="CuadroTexto 8">
            <a:extLst>
              <a:ext uri="{FF2B5EF4-FFF2-40B4-BE49-F238E27FC236}">
                <a16:creationId xmlns:a16="http://schemas.microsoft.com/office/drawing/2014/main" id="{DA614A15-7B3D-96F8-E112-90933D86A7A2}"/>
              </a:ext>
            </a:extLst>
          </p:cNvPr>
          <p:cNvSpPr txBox="1"/>
          <p:nvPr/>
        </p:nvSpPr>
        <p:spPr>
          <a:xfrm>
            <a:off x="6010728" y="4250318"/>
            <a:ext cx="5805658" cy="2492990"/>
          </a:xfrm>
          <a:prstGeom prst="rect">
            <a:avLst/>
          </a:prstGeom>
          <a:noFill/>
        </p:spPr>
        <p:txBody>
          <a:bodyPr wrap="square">
            <a:spAutoFit/>
          </a:bodyPr>
          <a:lstStyle/>
          <a:p>
            <a:r>
              <a:rPr lang="es-MX" sz="1200" dirty="0"/>
              <a:t>Para poder trabajar con bases de datos de tipo SQLite debemos primero importar el módulo 'sqlite3':</a:t>
            </a:r>
          </a:p>
          <a:p>
            <a:endParaRPr lang="es-MX" sz="1200" dirty="0"/>
          </a:p>
          <a:p>
            <a:r>
              <a:rPr lang="es-MX" sz="1200" dirty="0" err="1"/>
              <a:t>import</a:t>
            </a:r>
            <a:r>
              <a:rPr lang="es-MX" sz="1200" dirty="0"/>
              <a:t> sqlite3</a:t>
            </a:r>
          </a:p>
          <a:p>
            <a:r>
              <a:rPr lang="es-MX" sz="1200" dirty="0"/>
              <a:t>Para crear o abrir una conexión con una base de datos existente debemos llamar a la función '</a:t>
            </a:r>
            <a:r>
              <a:rPr lang="es-MX" sz="1200" dirty="0" err="1"/>
              <a:t>connect</a:t>
            </a:r>
            <a:r>
              <a:rPr lang="es-MX" sz="1200" dirty="0"/>
              <a:t>' del módulo 'sqlite3':</a:t>
            </a:r>
          </a:p>
          <a:p>
            <a:endParaRPr lang="es-MX" sz="1200" dirty="0"/>
          </a:p>
          <a:p>
            <a:r>
              <a:rPr lang="es-MX" sz="1200" dirty="0" err="1"/>
              <a:t>conexion</a:t>
            </a:r>
            <a:r>
              <a:rPr lang="es-MX" sz="1200" dirty="0"/>
              <a:t>=sqlite3.connect("bd1.db")</a:t>
            </a:r>
          </a:p>
          <a:p>
            <a:endParaRPr lang="es-MX" sz="1200" dirty="0"/>
          </a:p>
          <a:p>
            <a:r>
              <a:rPr lang="es-MX" sz="1200" b="0" i="0" dirty="0">
                <a:solidFill>
                  <a:srgbClr val="333333"/>
                </a:solidFill>
                <a:effectLst/>
                <a:latin typeface="Arial" panose="020B0604020202020204" pitchFamily="34" charset="0"/>
              </a:rPr>
              <a:t>La primera vez que ejecutemos este programa como no existe la base de datos 'bd1.db' se crea, consiste en un único archivo que se localiza en la misma carpeta de nuestra aplicación:</a:t>
            </a:r>
          </a:p>
          <a:p>
            <a:endParaRPr lang="es-MX" sz="1200" dirty="0">
              <a:solidFill>
                <a:srgbClr val="333333"/>
              </a:solidFill>
              <a:latin typeface="Arial" panose="020B0604020202020204" pitchFamily="34" charset="0"/>
            </a:endParaRPr>
          </a:p>
        </p:txBody>
      </p:sp>
      <p:pic>
        <p:nvPicPr>
          <p:cNvPr id="2" name="Cámara 1">
            <a:extLst>
              <a:ext uri="{FF2B5EF4-FFF2-40B4-BE49-F238E27FC236}">
                <a16:creationId xmlns:a16="http://schemas.microsoft.com/office/drawing/2014/main" id="{59B6A618-2736-CDBA-B688-883FB75DF78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4111486" y="5068048"/>
            <a:ext cx="1539112" cy="1539112"/>
          </a:xfrm>
          <a:prstGeom prst="ellipse">
            <a:avLst/>
          </a:prstGeom>
          <a:ln>
            <a:noFill/>
          </a:ln>
          <a:effectLst>
            <a:outerShdw blurRad="190500" algn="tl" rotWithShape="0">
              <a:srgbClr val="000000">
                <a:alpha val="30000"/>
              </a:srgbClr>
            </a:outerShdw>
          </a:effectLst>
        </p:spPr>
      </p:pic>
      <p:sp>
        <p:nvSpPr>
          <p:cNvPr id="10" name="Rectángulo 9">
            <a:extLst>
              <a:ext uri="{FF2B5EF4-FFF2-40B4-BE49-F238E27FC236}">
                <a16:creationId xmlns:a16="http://schemas.microsoft.com/office/drawing/2014/main" id="{8DD9CD4C-6F20-6F5C-2C91-4C0221E932B4}"/>
              </a:ext>
            </a:extLst>
          </p:cNvPr>
          <p:cNvSpPr/>
          <p:nvPr/>
        </p:nvSpPr>
        <p:spPr>
          <a:xfrm>
            <a:off x="3868719" y="4836372"/>
            <a:ext cx="61927" cy="1859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666627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10518678" y="4729808"/>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11266" name="Picture 2" descr="sqlite python">
            <a:extLst>
              <a:ext uri="{FF2B5EF4-FFF2-40B4-BE49-F238E27FC236}">
                <a16:creationId xmlns:a16="http://schemas.microsoft.com/office/drawing/2014/main" id="{EDAB87CC-B64A-5682-347C-51659C4E4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52" y="4012824"/>
            <a:ext cx="5780115" cy="270811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3835C7A-6A99-F41C-381E-A587FF3ECEDB}"/>
              </a:ext>
            </a:extLst>
          </p:cNvPr>
          <p:cNvSpPr txBox="1"/>
          <p:nvPr/>
        </p:nvSpPr>
        <p:spPr>
          <a:xfrm>
            <a:off x="326572" y="781632"/>
            <a:ext cx="6197600" cy="646331"/>
          </a:xfrm>
          <a:prstGeom prst="rect">
            <a:avLst/>
          </a:prstGeom>
          <a:noFill/>
        </p:spPr>
        <p:txBody>
          <a:bodyPr wrap="square">
            <a:spAutoFit/>
          </a:bodyPr>
          <a:lstStyle/>
          <a:p>
            <a:r>
              <a:rPr lang="es-MX" sz="1200" dirty="0"/>
              <a:t>Disponemos un try/</a:t>
            </a:r>
            <a:r>
              <a:rPr lang="es-MX" sz="1200" dirty="0" err="1"/>
              <a:t>except</a:t>
            </a:r>
            <a:r>
              <a:rPr lang="es-MX" sz="1200" dirty="0"/>
              <a:t> al momento de crear la tabla debido a que si ejecutamos por segunda vez este programa se tratará de crear nuevamente la tabla '</a:t>
            </a:r>
            <a:r>
              <a:rPr lang="es-MX" sz="1200" dirty="0" err="1"/>
              <a:t>articulos</a:t>
            </a:r>
            <a:r>
              <a:rPr lang="es-MX" sz="1200" dirty="0"/>
              <a:t>' y al ya existir se genera una excepción de tipo '</a:t>
            </a:r>
            <a:r>
              <a:rPr lang="es-MX" sz="1200" dirty="0" err="1"/>
              <a:t>OperationalError</a:t>
            </a:r>
            <a:r>
              <a:rPr lang="es-MX" sz="1200" dirty="0"/>
              <a:t>':</a:t>
            </a:r>
            <a:endParaRPr lang="es-AR" sz="1200" dirty="0"/>
          </a:p>
        </p:txBody>
      </p:sp>
      <p:sp>
        <p:nvSpPr>
          <p:cNvPr id="18" name="CuadroTexto 17">
            <a:extLst>
              <a:ext uri="{FF2B5EF4-FFF2-40B4-BE49-F238E27FC236}">
                <a16:creationId xmlns:a16="http://schemas.microsoft.com/office/drawing/2014/main" id="{16AD9552-82A3-1D12-73D8-663033CA75C7}"/>
              </a:ext>
            </a:extLst>
          </p:cNvPr>
          <p:cNvSpPr txBox="1"/>
          <p:nvPr/>
        </p:nvSpPr>
        <p:spPr>
          <a:xfrm>
            <a:off x="315885" y="1571683"/>
            <a:ext cx="5780114" cy="2292935"/>
          </a:xfrm>
          <a:prstGeom prst="rect">
            <a:avLst/>
          </a:prstGeom>
          <a:solidFill>
            <a:schemeClr val="tx1">
              <a:lumMod val="75000"/>
              <a:lumOff val="25000"/>
            </a:schemeClr>
          </a:solidFill>
        </p:spPr>
        <p:txBody>
          <a:bodyPr wrap="square">
            <a:spAutoFit/>
          </a:bodyPr>
          <a:lstStyle/>
          <a:p>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conexion.execute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autoincrement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"se creo 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err="1">
                <a:solidFill>
                  <a:srgbClr val="C586C0"/>
                </a:solidFill>
                <a:effectLst/>
                <a:latin typeface="Consolas" panose="020B0609020204030204" pitchFamily="49" charset="0"/>
              </a:rPr>
              <a:t>except</a:t>
            </a:r>
            <a:r>
              <a:rPr lang="es-AR" sz="1100" b="0" dirty="0">
                <a:solidFill>
                  <a:srgbClr val="D4D4D4"/>
                </a:solidFill>
                <a:effectLst/>
                <a:latin typeface="Consolas" panose="020B0609020204030204" pitchFamily="49" charset="0"/>
              </a:rPr>
              <a:t> sqlite3.OperationalError:</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print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"La tabla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ya existe"</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p:txBody>
      </p:sp>
      <p:sp>
        <p:nvSpPr>
          <p:cNvPr id="20" name="CuadroTexto 19">
            <a:extLst>
              <a:ext uri="{FF2B5EF4-FFF2-40B4-BE49-F238E27FC236}">
                <a16:creationId xmlns:a16="http://schemas.microsoft.com/office/drawing/2014/main" id="{B4BA0189-4C61-9313-E489-15685BE561F6}"/>
              </a:ext>
            </a:extLst>
          </p:cNvPr>
          <p:cNvSpPr txBox="1"/>
          <p:nvPr/>
        </p:nvSpPr>
        <p:spPr>
          <a:xfrm>
            <a:off x="6579446" y="826293"/>
            <a:ext cx="6096000" cy="461665"/>
          </a:xfrm>
          <a:prstGeom prst="rect">
            <a:avLst/>
          </a:prstGeom>
          <a:noFill/>
        </p:spPr>
        <p:txBody>
          <a:bodyPr wrap="square">
            <a:spAutoFit/>
          </a:bodyPr>
          <a:lstStyle/>
          <a:p>
            <a:r>
              <a:rPr lang="es-MX" sz="1200" dirty="0"/>
              <a:t>Si no queremos disponer la excepción '</a:t>
            </a:r>
            <a:r>
              <a:rPr lang="es-MX" sz="1200" dirty="0" err="1"/>
              <a:t>OperationalError</a:t>
            </a:r>
            <a:r>
              <a:rPr lang="es-MX" sz="1200" dirty="0"/>
              <a:t>' podemos modificar el comando SQL de la creación de la tabla con la sintaxis:</a:t>
            </a:r>
            <a:endParaRPr lang="es-AR" sz="1200" dirty="0"/>
          </a:p>
        </p:txBody>
      </p:sp>
      <p:sp>
        <p:nvSpPr>
          <p:cNvPr id="22" name="CuadroTexto 21">
            <a:extLst>
              <a:ext uri="{FF2B5EF4-FFF2-40B4-BE49-F238E27FC236}">
                <a16:creationId xmlns:a16="http://schemas.microsoft.com/office/drawing/2014/main" id="{E1D1BE4B-EEB4-FC7E-05B6-875A45BB5035}"/>
              </a:ext>
            </a:extLst>
          </p:cNvPr>
          <p:cNvSpPr txBox="1"/>
          <p:nvPr/>
        </p:nvSpPr>
        <p:spPr>
          <a:xfrm>
            <a:off x="6593826" y="1603263"/>
            <a:ext cx="5507959" cy="1446550"/>
          </a:xfrm>
          <a:prstGeom prst="rect">
            <a:avLst/>
          </a:prstGeom>
          <a:solidFill>
            <a:schemeClr val="tx1">
              <a:lumMod val="75000"/>
              <a:lumOff val="25000"/>
            </a:schemeClr>
          </a:solidFill>
        </p:spPr>
        <p:txBody>
          <a:bodyPr wrap="square">
            <a:spAutoFit/>
          </a:bodyPr>
          <a:lstStyle/>
          <a:p>
            <a:r>
              <a:rPr lang="es-AR" sz="1100" b="0" dirty="0" err="1">
                <a:solidFill>
                  <a:srgbClr val="C586C0"/>
                </a:solidFill>
                <a:effectLst/>
                <a:latin typeface="Consolas" panose="020B0609020204030204" pitchFamily="49" charset="0"/>
              </a:rPr>
              <a:t>import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sqlite3</a:t>
            </a:r>
            <a:endParaRPr lang="es-AR" sz="1100" b="0" dirty="0">
              <a:solidFill>
                <a:srgbClr val="D4D4D4"/>
              </a:solidFill>
              <a:effectLst/>
              <a:latin typeface="Consolas" panose="020B0609020204030204" pitchFamily="49" charset="0"/>
            </a:endParaRPr>
          </a:p>
          <a:p>
            <a:r>
              <a:rPr lang="es-AR" sz="1100" b="0" dirty="0" err="1">
                <a:solidFill>
                  <a:srgbClr val="9CDCFE"/>
                </a:solidFill>
                <a:effectLst/>
                <a:latin typeface="Consolas" panose="020B0609020204030204" pitchFamily="49" charset="0"/>
              </a:rPr>
              <a:t>conexion</a:t>
            </a:r>
            <a:r>
              <a:rPr lang="es-AR" sz="1100" b="0" dirty="0">
                <a:solidFill>
                  <a:srgbClr val="D4D4D4"/>
                </a:solidFill>
                <a:effectLst/>
                <a:latin typeface="Consolas" panose="020B0609020204030204" pitchFamily="49" charset="0"/>
              </a:rPr>
              <a:t>=</a:t>
            </a:r>
            <a:r>
              <a:rPr lang="es-AR" sz="1100" b="0" dirty="0">
                <a:solidFill>
                  <a:srgbClr val="4EC9B0"/>
                </a:solidFill>
                <a:effectLst/>
                <a:latin typeface="Consolas" panose="020B0609020204030204" pitchFamily="49" charset="0"/>
              </a:rPr>
              <a:t>sqlite3</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connect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"bd1.db"</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create</a:t>
            </a:r>
            <a:r>
              <a:rPr lang="es-AR" sz="1100" b="0" dirty="0">
                <a:solidFill>
                  <a:srgbClr val="CE9178"/>
                </a:solidFill>
                <a:effectLst/>
                <a:latin typeface="Consolas" panose="020B0609020204030204" pitchFamily="49" charset="0"/>
              </a:rPr>
              <a:t> table </a:t>
            </a:r>
            <a:r>
              <a:rPr lang="es-AR" sz="1100" b="0" dirty="0" err="1">
                <a:solidFill>
                  <a:srgbClr val="CE9178"/>
                </a:solidFill>
                <a:effectLst/>
                <a:latin typeface="Consolas" panose="020B0609020204030204" pitchFamily="49" charset="0"/>
              </a:rPr>
              <a:t>if</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not</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exists</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 (</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integer</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primary</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key</a:t>
            </a:r>
            <a:r>
              <a:rPr lang="es-AR" sz="1100" b="0" dirty="0">
                <a:solidFill>
                  <a:srgbClr val="CE9178"/>
                </a:solidFill>
                <a:effectLst/>
                <a:latin typeface="Consolas" panose="020B0609020204030204" pitchFamily="49" charset="0"/>
              </a:rPr>
              <a:t> AUTOINCREMENT,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text</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precio real</a:t>
            </a:r>
            <a:endParaRPr lang="es-AR" sz="1100" b="0" dirty="0">
              <a:solidFill>
                <a:srgbClr val="D4D4D4"/>
              </a:solidFill>
              <a:effectLst/>
              <a:latin typeface="Consolas" panose="020B0609020204030204" pitchFamily="49" charset="0"/>
            </a:endParaRPr>
          </a:p>
          <a:p>
            <a:r>
              <a:rPr lang="es-AR" sz="1100" b="0" dirty="0">
                <a:solidFill>
                  <a:srgbClr val="CE9178"/>
                </a:solidFill>
                <a:effectLst/>
                <a:latin typeface="Consolas" panose="020B0609020204030204" pitchFamily="49" charset="0"/>
              </a:rPr>
              <a:t>                    )"""</a:t>
            </a:r>
            <a:r>
              <a:rPr lang="es-AR" sz="1100" b="0" dirty="0">
                <a:solidFill>
                  <a:srgbClr val="D4D4D4"/>
                </a:solidFill>
                <a:effectLst/>
                <a:latin typeface="Consolas" panose="020B0609020204030204" pitchFamily="49" charset="0"/>
              </a:rPr>
              <a:t>)</a:t>
            </a:r>
          </a:p>
          <a:p>
            <a:r>
              <a:rPr lang="es-AR" sz="1100" b="0" dirty="0" err="1">
                <a:solidFill>
                  <a:srgbClr val="9CDCFE"/>
                </a:solidFill>
                <a:effectLst/>
                <a:latin typeface="Consolas" panose="020B0609020204030204" pitchFamily="49" charset="0"/>
              </a:rPr>
              <a:t>conexion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p:txBody>
      </p:sp>
      <p:pic>
        <p:nvPicPr>
          <p:cNvPr id="2" name="Imagen 1">
            <a:extLst>
              <a:ext uri="{FF2B5EF4-FFF2-40B4-BE49-F238E27FC236}">
                <a16:creationId xmlns:a16="http://schemas.microsoft.com/office/drawing/2014/main" id="{D32769A3-B137-1E29-5F3F-ABFB696D7B9F}"/>
              </a:ext>
            </a:extLst>
          </p:cNvPr>
          <p:cNvPicPr>
            <a:picLocks noChangeAspect="1"/>
          </p:cNvPicPr>
          <p:nvPr/>
        </p:nvPicPr>
        <p:blipFill>
          <a:blip r:embed="rId6">
            <a:duotone>
              <a:schemeClr val="accent1">
                <a:shade val="45000"/>
                <a:satMod val="135000"/>
              </a:schemeClr>
              <a:prstClr val="white"/>
            </a:duotone>
          </a:blip>
          <a:stretch>
            <a:fillRect/>
          </a:stretch>
        </p:blipFill>
        <p:spPr>
          <a:xfrm>
            <a:off x="8431204" y="3466958"/>
            <a:ext cx="3670581" cy="1091732"/>
          </a:xfrm>
          <a:prstGeom prst="rect">
            <a:avLst/>
          </a:prstGeom>
        </p:spPr>
      </p:pic>
      <p:pic>
        <p:nvPicPr>
          <p:cNvPr id="6" name="Imagen 5">
            <a:hlinkClick r:id="rId7"/>
            <a:extLst>
              <a:ext uri="{FF2B5EF4-FFF2-40B4-BE49-F238E27FC236}">
                <a16:creationId xmlns:a16="http://schemas.microsoft.com/office/drawing/2014/main" id="{F05966EA-221A-6F18-1D33-FC4CB3B1DC82}"/>
              </a:ext>
            </a:extLst>
          </p:cNvPr>
          <p:cNvPicPr>
            <a:picLocks noChangeAspect="1"/>
          </p:cNvPicPr>
          <p:nvPr/>
        </p:nvPicPr>
        <p:blipFill>
          <a:blip r:embed="rId8">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7" name="CuadroTexto 6">
            <a:extLst>
              <a:ext uri="{FF2B5EF4-FFF2-40B4-BE49-F238E27FC236}">
                <a16:creationId xmlns:a16="http://schemas.microsoft.com/office/drawing/2014/main" id="{5C784937-C64A-29D1-03B7-99D27340F544}"/>
              </a:ext>
            </a:extLst>
          </p:cNvPr>
          <p:cNvSpPr txBox="1"/>
          <p:nvPr/>
        </p:nvSpPr>
        <p:spPr>
          <a:xfrm>
            <a:off x="10576880" y="6142289"/>
            <a:ext cx="1487715" cy="276999"/>
          </a:xfrm>
          <a:prstGeom prst="rect">
            <a:avLst/>
          </a:prstGeom>
          <a:noFill/>
        </p:spPr>
        <p:txBody>
          <a:bodyPr wrap="none" rtlCol="0">
            <a:spAutoFit/>
          </a:bodyPr>
          <a:lstStyle/>
          <a:p>
            <a:r>
              <a:rPr lang="es-AR" sz="1200" b="1" dirty="0">
                <a:solidFill>
                  <a:srgbClr val="3A8995"/>
                </a:solidFill>
              </a:rPr>
              <a:t>01 CreateTable.py</a:t>
            </a:r>
          </a:p>
        </p:txBody>
      </p:sp>
      <p:pic>
        <p:nvPicPr>
          <p:cNvPr id="5" name="Cámara 4">
            <a:extLst>
              <a:ext uri="{FF2B5EF4-FFF2-40B4-BE49-F238E27FC236}">
                <a16:creationId xmlns:a16="http://schemas.microsoft.com/office/drawing/2014/main" id="{7B368BA2-AD96-C5D2-B5D2-852FEA1448A5}"/>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8431204" y="4938789"/>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988882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301169" y="6167597"/>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Ahora implementaremos un programa que inserte un par de filas en la tabla '</a:t>
            </a:r>
            <a:r>
              <a:rPr lang="es-MX" sz="1200" dirty="0" err="1"/>
              <a:t>articulos</a:t>
            </a:r>
            <a:r>
              <a:rPr lang="es-MX" sz="1200" dirty="0"/>
              <a:t>' de la base de datos 'bd1' que acabamos de crear con el programa anterior.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Insertar filas en una tabla.</a:t>
            </a:r>
          </a:p>
        </p:txBody>
      </p:sp>
      <p:sp>
        <p:nvSpPr>
          <p:cNvPr id="8" name="CuadroTexto 7">
            <a:extLst>
              <a:ext uri="{FF2B5EF4-FFF2-40B4-BE49-F238E27FC236}">
                <a16:creationId xmlns:a16="http://schemas.microsoft.com/office/drawing/2014/main" id="{C0D0DE27-06C5-C8E4-3AC6-8BD293D746D0}"/>
              </a:ext>
            </a:extLst>
          </p:cNvPr>
          <p:cNvSpPr txBox="1"/>
          <p:nvPr/>
        </p:nvSpPr>
        <p:spPr>
          <a:xfrm>
            <a:off x="301169" y="1892993"/>
            <a:ext cx="8610601" cy="1938992"/>
          </a:xfrm>
          <a:prstGeom prst="rect">
            <a:avLst/>
          </a:prstGeom>
          <a:solidFill>
            <a:schemeClr val="tx1">
              <a:lumMod val="75000"/>
              <a:lumOff val="25000"/>
            </a:schemeClr>
          </a:solidFill>
        </p:spPr>
        <p:txBody>
          <a:bodyPr wrap="square">
            <a:spAutoFit/>
          </a:bodyPr>
          <a:lstStyle/>
          <a:p>
            <a:endParaRPr lang="es-AR" sz="1200" b="0" dirty="0">
              <a:solidFill>
                <a:srgbClr val="C586C0"/>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"naranjas"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23.50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"peras"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34</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insert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into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values</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 (</a:t>
            </a:r>
            <a:r>
              <a:rPr lang="es-AR" sz="1200" b="0" dirty="0">
                <a:solidFill>
                  <a:srgbClr val="CE9178"/>
                </a:solidFill>
                <a:effectLst/>
                <a:latin typeface="Consolas" panose="020B0609020204030204" pitchFamily="49" charset="0"/>
              </a:rPr>
              <a:t>"bananas"</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25</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a:p>
            <a:endParaRPr lang="es-AR" sz="1200" b="0" dirty="0">
              <a:solidFill>
                <a:srgbClr val="D4D4D4"/>
              </a:solidFill>
              <a:effectLst/>
              <a:latin typeface="Consolas" panose="020B0609020204030204" pitchFamily="49" charset="0"/>
            </a:endParaRPr>
          </a:p>
        </p:txBody>
      </p:sp>
      <p:sp>
        <p:nvSpPr>
          <p:cNvPr id="11" name="CuadroTexto 10">
            <a:extLst>
              <a:ext uri="{FF2B5EF4-FFF2-40B4-BE49-F238E27FC236}">
                <a16:creationId xmlns:a16="http://schemas.microsoft.com/office/drawing/2014/main" id="{41346F15-DCF3-5A8D-FE3F-97CF8F9ABBD4}"/>
              </a:ext>
            </a:extLst>
          </p:cNvPr>
          <p:cNvSpPr txBox="1"/>
          <p:nvPr/>
        </p:nvSpPr>
        <p:spPr>
          <a:xfrm>
            <a:off x="228599" y="4145781"/>
            <a:ext cx="6197600" cy="1938992"/>
          </a:xfrm>
          <a:prstGeom prst="rect">
            <a:avLst/>
          </a:prstGeom>
          <a:noFill/>
        </p:spPr>
        <p:txBody>
          <a:bodyPr wrap="square">
            <a:spAutoFit/>
          </a:bodyPr>
          <a:lstStyle/>
          <a:p>
            <a:r>
              <a:rPr lang="es-MX" sz="1200" dirty="0"/>
              <a:t>Llamamos a </a:t>
            </a:r>
            <a:r>
              <a:rPr lang="es-MX" sz="1200" dirty="0" err="1"/>
              <a:t>execute</a:t>
            </a:r>
            <a:r>
              <a:rPr lang="es-MX" sz="1200" dirty="0"/>
              <a:t> y le pasamos como primer parámetro un comando SQL '</a:t>
            </a:r>
            <a:r>
              <a:rPr lang="es-MX" sz="1200" dirty="0" err="1"/>
              <a:t>insert</a:t>
            </a:r>
            <a:r>
              <a:rPr lang="es-MX" sz="1200" dirty="0"/>
              <a:t>' con el </a:t>
            </a:r>
            <a:r>
              <a:rPr lang="es-MX" sz="1200" dirty="0" err="1"/>
              <a:t>caracter</a:t>
            </a:r>
            <a:r>
              <a:rPr lang="es-MX" sz="1200" dirty="0"/>
              <a:t> '?' indicamos las posiciones donde se van a sustituir. El segundo parámetro es una tupla con los datos que se utilizarán en la sustitución:</a:t>
            </a:r>
          </a:p>
          <a:p>
            <a:endParaRPr lang="es-MX" sz="1200" dirty="0"/>
          </a:p>
          <a:p>
            <a:r>
              <a:rPr lang="es-MX" sz="1200" dirty="0" err="1"/>
              <a:t>conexion.execute</a:t>
            </a:r>
            <a:r>
              <a:rPr lang="es-MX" sz="1200" dirty="0"/>
              <a:t>("</a:t>
            </a:r>
            <a:r>
              <a:rPr lang="es-MX" sz="1200" dirty="0" err="1"/>
              <a:t>insert</a:t>
            </a:r>
            <a:r>
              <a:rPr lang="es-MX" sz="1200" dirty="0"/>
              <a:t> </a:t>
            </a:r>
            <a:r>
              <a:rPr lang="es-MX" sz="1200" dirty="0" err="1"/>
              <a:t>into</a:t>
            </a:r>
            <a:r>
              <a:rPr lang="es-MX" sz="1200" dirty="0"/>
              <a:t> </a:t>
            </a:r>
            <a:r>
              <a:rPr lang="es-MX" sz="1200" dirty="0" err="1"/>
              <a:t>articulos</a:t>
            </a:r>
            <a:r>
              <a:rPr lang="es-MX" sz="1200" dirty="0"/>
              <a:t>(</a:t>
            </a:r>
            <a:r>
              <a:rPr lang="es-MX" sz="1200" dirty="0" err="1"/>
              <a:t>descripcion,precio</a:t>
            </a:r>
            <a:r>
              <a:rPr lang="es-MX" sz="1200" dirty="0"/>
              <a:t>) </a:t>
            </a:r>
            <a:r>
              <a:rPr lang="es-MX" sz="1200" dirty="0" err="1"/>
              <a:t>values</a:t>
            </a:r>
            <a:r>
              <a:rPr lang="es-MX" sz="1200" dirty="0"/>
              <a:t> (?,?)", ("naranjas", 23.50))</a:t>
            </a:r>
          </a:p>
          <a:p>
            <a:r>
              <a:rPr lang="es-MX" sz="1200" dirty="0"/>
              <a:t>Luego de efectuar todos los </a:t>
            </a:r>
            <a:r>
              <a:rPr lang="es-MX" sz="1200" dirty="0" err="1"/>
              <a:t>insert</a:t>
            </a:r>
            <a:r>
              <a:rPr lang="es-MX" sz="1200" dirty="0"/>
              <a:t> debemos llamar a '</a:t>
            </a:r>
            <a:r>
              <a:rPr lang="es-MX" sz="1200" dirty="0" err="1"/>
              <a:t>commit</a:t>
            </a:r>
            <a:r>
              <a:rPr lang="es-MX" sz="1200" dirty="0"/>
              <a:t>' para que se actualicen los datos realmente en la tabla de la base de datos:</a:t>
            </a:r>
          </a:p>
          <a:p>
            <a:endParaRPr lang="es-MX" sz="1200" dirty="0"/>
          </a:p>
          <a:p>
            <a:r>
              <a:rPr lang="es-MX" sz="1200" dirty="0" err="1"/>
              <a:t>conexion.commit</a:t>
            </a:r>
            <a:r>
              <a:rPr lang="es-MX" sz="1200" dirty="0"/>
              <a:t>()</a:t>
            </a:r>
            <a:endParaRPr lang="es-AR" sz="1200" dirty="0"/>
          </a:p>
        </p:txBody>
      </p:sp>
      <p:pic>
        <p:nvPicPr>
          <p:cNvPr id="9" name="Imagen 8">
            <a:hlinkClick r:id="rId5"/>
            <a:extLst>
              <a:ext uri="{FF2B5EF4-FFF2-40B4-BE49-F238E27FC236}">
                <a16:creationId xmlns:a16="http://schemas.microsoft.com/office/drawing/2014/main" id="{C066E5BE-DBE9-A1CE-BC9A-DC05F185B334}"/>
              </a:ext>
            </a:extLst>
          </p:cNvPr>
          <p:cNvPicPr>
            <a:picLocks noChangeAspect="1"/>
          </p:cNvPicPr>
          <p:nvPr/>
        </p:nvPicPr>
        <p:blipFill>
          <a:blip r:embed="rId6">
            <a:duotone>
              <a:prstClr val="black"/>
              <a:schemeClr val="accent1">
                <a:tint val="45000"/>
                <a:satMod val="400000"/>
              </a:schemeClr>
            </a:duotone>
          </a:blip>
          <a:stretch>
            <a:fillRect/>
          </a:stretch>
        </p:blipFill>
        <p:spPr>
          <a:xfrm>
            <a:off x="10979525" y="5355238"/>
            <a:ext cx="992674" cy="771009"/>
          </a:xfrm>
          <a:prstGeom prst="rect">
            <a:avLst/>
          </a:prstGeom>
        </p:spPr>
      </p:pic>
      <p:sp>
        <p:nvSpPr>
          <p:cNvPr id="10" name="CuadroTexto 9">
            <a:extLst>
              <a:ext uri="{FF2B5EF4-FFF2-40B4-BE49-F238E27FC236}">
                <a16:creationId xmlns:a16="http://schemas.microsoft.com/office/drawing/2014/main" id="{0B719525-0309-D6F1-97E4-E82E6D28DEA6}"/>
              </a:ext>
            </a:extLst>
          </p:cNvPr>
          <p:cNvSpPr txBox="1"/>
          <p:nvPr/>
        </p:nvSpPr>
        <p:spPr>
          <a:xfrm>
            <a:off x="10881680" y="6142289"/>
            <a:ext cx="1174873" cy="276999"/>
          </a:xfrm>
          <a:prstGeom prst="rect">
            <a:avLst/>
          </a:prstGeom>
          <a:noFill/>
        </p:spPr>
        <p:txBody>
          <a:bodyPr wrap="none" rtlCol="0">
            <a:spAutoFit/>
          </a:bodyPr>
          <a:lstStyle/>
          <a:p>
            <a:r>
              <a:rPr lang="es-AR" sz="1200" b="1" dirty="0">
                <a:solidFill>
                  <a:srgbClr val="3A8995"/>
                </a:solidFill>
              </a:rPr>
              <a:t>02 Insertar.py</a:t>
            </a:r>
          </a:p>
        </p:txBody>
      </p:sp>
      <p:pic>
        <p:nvPicPr>
          <p:cNvPr id="15" name="Imagen 14">
            <a:extLst>
              <a:ext uri="{FF2B5EF4-FFF2-40B4-BE49-F238E27FC236}">
                <a16:creationId xmlns:a16="http://schemas.microsoft.com/office/drawing/2014/main" id="{27F3B274-67A9-7B96-E7F8-0938F6EE4543}"/>
              </a:ext>
            </a:extLst>
          </p:cNvPr>
          <p:cNvPicPr>
            <a:picLocks noChangeAspect="1"/>
          </p:cNvPicPr>
          <p:nvPr/>
        </p:nvPicPr>
        <p:blipFill>
          <a:blip r:embed="rId7"/>
          <a:stretch>
            <a:fillRect/>
          </a:stretch>
        </p:blipFill>
        <p:spPr>
          <a:xfrm>
            <a:off x="9400923" y="2477124"/>
            <a:ext cx="2007480" cy="770729"/>
          </a:xfrm>
          <a:prstGeom prst="rect">
            <a:avLst/>
          </a:prstGeom>
        </p:spPr>
      </p:pic>
      <p:pic>
        <p:nvPicPr>
          <p:cNvPr id="2" name="Cámara 1">
            <a:extLst>
              <a:ext uri="{FF2B5EF4-FFF2-40B4-BE49-F238E27FC236}">
                <a16:creationId xmlns:a16="http://schemas.microsoft.com/office/drawing/2014/main" id="{D42526B4-5F8A-82BE-A5DC-92142B759D85}"/>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95443" y="88212"/>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899402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6582222" y="248760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Implementaremos un programa que solicite ejecutar un '</a:t>
            </a:r>
            <a:r>
              <a:rPr lang="es-MX" sz="1200" dirty="0" err="1"/>
              <a:t>select</a:t>
            </a:r>
            <a:r>
              <a:rPr lang="es-MX" sz="1200" dirty="0"/>
              <a:t>' en la tabla '</a:t>
            </a:r>
            <a:r>
              <a:rPr lang="es-MX" sz="1200" dirty="0" err="1"/>
              <a:t>articulos</a:t>
            </a:r>
            <a:r>
              <a:rPr lang="es-MX" sz="1200" dirty="0"/>
              <a:t>' y nos retorne todas sus filas.</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Recuperar todas las filas de una tabla..</a:t>
            </a:r>
          </a:p>
        </p:txBody>
      </p:sp>
      <p:sp>
        <p:nvSpPr>
          <p:cNvPr id="7" name="CuadroTexto 6">
            <a:extLst>
              <a:ext uri="{FF2B5EF4-FFF2-40B4-BE49-F238E27FC236}">
                <a16:creationId xmlns:a16="http://schemas.microsoft.com/office/drawing/2014/main" id="{D102873B-83C0-A3B3-8B95-7BCD2DE2C037}"/>
              </a:ext>
            </a:extLst>
          </p:cNvPr>
          <p:cNvSpPr txBox="1"/>
          <p:nvPr/>
        </p:nvSpPr>
        <p:spPr>
          <a:xfrm>
            <a:off x="199569" y="1717012"/>
            <a:ext cx="6096000" cy="1569660"/>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select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 </a:t>
            </a:r>
            <a:r>
              <a:rPr lang="es-AR" sz="1200" b="0" dirty="0">
                <a:solidFill>
                  <a:srgbClr val="C586C0"/>
                </a:solidFill>
                <a:effectLst/>
                <a:latin typeface="Consolas" panose="020B0609020204030204" pitchFamily="49" charset="0"/>
              </a:rPr>
              <a:t>in</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0C50B702-172C-991D-E9E9-DB5B5E64B59E}"/>
              </a:ext>
            </a:extLst>
          </p:cNvPr>
          <p:cNvSpPr txBox="1"/>
          <p:nvPr/>
        </p:nvSpPr>
        <p:spPr>
          <a:xfrm>
            <a:off x="199569" y="3424486"/>
            <a:ext cx="6197600" cy="830997"/>
          </a:xfrm>
          <a:prstGeom prst="rect">
            <a:avLst/>
          </a:prstGeom>
          <a:noFill/>
        </p:spPr>
        <p:txBody>
          <a:bodyPr wrap="square">
            <a:spAutoFit/>
          </a:bodyPr>
          <a:lstStyle/>
          <a:p>
            <a:r>
              <a:rPr lang="es-MX" sz="1200" dirty="0"/>
              <a:t>Si ejecutamos este programa luego de haber cargado las tres filas del ejercicio anterior el resultado será el siguiente:</a:t>
            </a:r>
            <a:br>
              <a:rPr lang="es-MX" sz="1200" dirty="0"/>
            </a:br>
            <a:endParaRPr lang="es-MX" sz="1200" dirty="0"/>
          </a:p>
          <a:p>
            <a:endParaRPr lang="es-AR" sz="1200" dirty="0"/>
          </a:p>
        </p:txBody>
      </p:sp>
      <p:pic>
        <p:nvPicPr>
          <p:cNvPr id="12290" name="Picture 2" descr="sqlite select python">
            <a:extLst>
              <a:ext uri="{FF2B5EF4-FFF2-40B4-BE49-F238E27FC236}">
                <a16:creationId xmlns:a16="http://schemas.microsoft.com/office/drawing/2014/main" id="{043575C2-35D7-BC6D-BE62-19D7F956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69" y="3917431"/>
            <a:ext cx="6096000" cy="2838819"/>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5A6ABB34-834E-7949-9DD0-482C952403C6}"/>
              </a:ext>
            </a:extLst>
          </p:cNvPr>
          <p:cNvSpPr txBox="1"/>
          <p:nvPr/>
        </p:nvSpPr>
        <p:spPr>
          <a:xfrm>
            <a:off x="6495138" y="1727832"/>
            <a:ext cx="6096000" cy="646331"/>
          </a:xfrm>
          <a:prstGeom prst="rect">
            <a:avLst/>
          </a:prstGeom>
          <a:noFill/>
        </p:spPr>
        <p:txBody>
          <a:bodyPr wrap="square">
            <a:spAutoFit/>
          </a:bodyPr>
          <a:lstStyle/>
          <a:p>
            <a:r>
              <a:rPr lang="es-MX" sz="1200" dirty="0"/>
              <a:t>El método </a:t>
            </a:r>
            <a:r>
              <a:rPr lang="es-MX" sz="1200" dirty="0" err="1"/>
              <a:t>execute</a:t>
            </a:r>
            <a:r>
              <a:rPr lang="es-MX" sz="1200" dirty="0"/>
              <a:t> retorna un objeto de la clase Cursor:</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a:t>
            </a:r>
          </a:p>
        </p:txBody>
      </p:sp>
      <p:pic>
        <p:nvPicPr>
          <p:cNvPr id="2" name="Imagen 1">
            <a:hlinkClick r:id="rId6"/>
            <a:extLst>
              <a:ext uri="{FF2B5EF4-FFF2-40B4-BE49-F238E27FC236}">
                <a16:creationId xmlns:a16="http://schemas.microsoft.com/office/drawing/2014/main" id="{185778FE-0C44-1C60-D051-941F1F98E4E4}"/>
              </a:ext>
            </a:extLst>
          </p:cNvPr>
          <p:cNvPicPr>
            <a:picLocks noChangeAspect="1"/>
          </p:cNvPicPr>
          <p:nvPr/>
        </p:nvPicPr>
        <p:blipFill>
          <a:blip r:embed="rId7">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8" name="CuadroTexto 7">
            <a:extLst>
              <a:ext uri="{FF2B5EF4-FFF2-40B4-BE49-F238E27FC236}">
                <a16:creationId xmlns:a16="http://schemas.microsoft.com/office/drawing/2014/main" id="{FA938906-431A-E2BD-2CAB-A927555A9A72}"/>
              </a:ext>
            </a:extLst>
          </p:cNvPr>
          <p:cNvSpPr txBox="1"/>
          <p:nvPr/>
        </p:nvSpPr>
        <p:spPr>
          <a:xfrm>
            <a:off x="10521920" y="6097319"/>
            <a:ext cx="1474634" cy="276999"/>
          </a:xfrm>
          <a:prstGeom prst="rect">
            <a:avLst/>
          </a:prstGeom>
          <a:noFill/>
        </p:spPr>
        <p:txBody>
          <a:bodyPr wrap="none" rtlCol="0">
            <a:spAutoFit/>
          </a:bodyPr>
          <a:lstStyle/>
          <a:p>
            <a:r>
              <a:rPr lang="es-AR" sz="1200" b="1" dirty="0">
                <a:solidFill>
                  <a:srgbClr val="3A8995"/>
                </a:solidFill>
              </a:rPr>
              <a:t>03 Seleccionar.py</a:t>
            </a:r>
          </a:p>
        </p:txBody>
      </p:sp>
      <p:pic>
        <p:nvPicPr>
          <p:cNvPr id="11" name="Cámara 10">
            <a:extLst>
              <a:ext uri="{FF2B5EF4-FFF2-40B4-BE49-F238E27FC236}">
                <a16:creationId xmlns:a16="http://schemas.microsoft.com/office/drawing/2014/main" id="{83CD9ED2-DDF1-A6C3-5F16-266F75C33289}"/>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038788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6799938" y="3248629"/>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461665"/>
          </a:xfrm>
          <a:prstGeom prst="rect">
            <a:avLst/>
          </a:prstGeom>
          <a:noFill/>
        </p:spPr>
        <p:txBody>
          <a:bodyPr wrap="square">
            <a:spAutoFit/>
          </a:bodyPr>
          <a:lstStyle/>
          <a:p>
            <a:r>
              <a:rPr lang="es-MX" sz="1200" dirty="0"/>
              <a:t>Implementaremos un programa que solicite el ingreso del código de un producto y luego nos muestre su descripción y precio.</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Recuperar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2308324"/>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codigo</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input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"Ingrese el código de un artículo:"</a:t>
            </a:r>
            <a:r>
              <a:rPr lang="es-AR" sz="1200" b="0" dirty="0">
                <a:solidFill>
                  <a:srgbClr val="D4D4D4"/>
                </a:solidFill>
                <a:effectLst/>
                <a:latin typeface="Consolas" panose="020B0609020204030204" pitchFamily="49" charset="0"/>
              </a:rPr>
              <a:t>))</a:t>
            </a:r>
          </a:p>
          <a:p>
            <a:r>
              <a:rPr lang="es-AR" sz="1200" b="0" dirty="0">
                <a:solidFill>
                  <a:srgbClr val="9CDCFE"/>
                </a:solidFill>
                <a:effectLst/>
                <a:latin typeface="Consolas" panose="020B0609020204030204" pitchFamily="49" charset="0"/>
              </a:rPr>
              <a:t>cursor</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select</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descripcion,precio</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codigo</a:t>
            </a:r>
            <a:r>
              <a:rPr lang="es-AR" sz="1200" b="0" dirty="0">
                <a:solidFill>
                  <a:srgbClr val="D4D4D4"/>
                </a:solidFill>
                <a:effectLst/>
                <a:latin typeface="Consolas" panose="020B0609020204030204" pitchFamily="49" charset="0"/>
              </a:rPr>
              <a:t>, ))</a:t>
            </a:r>
          </a:p>
          <a:p>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cursor</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fetchone</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None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fila</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else</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print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"No existe un artículo con dicho código."</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4148644"/>
            <a:ext cx="6096000" cy="1384995"/>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 </a:t>
            </a:r>
            <a:r>
              <a:rPr lang="es-MX" sz="1200" dirty="0" err="1"/>
              <a:t>where</a:t>
            </a:r>
            <a:r>
              <a:rPr lang="es-MX" sz="1200" dirty="0"/>
              <a:t> </a:t>
            </a:r>
            <a:r>
              <a:rPr lang="es-MX" sz="1200" dirty="0" err="1"/>
              <a:t>codigo</a:t>
            </a:r>
            <a:r>
              <a:rPr lang="es-MX" sz="1200" dirty="0"/>
              <a:t>=?", (</a:t>
            </a:r>
            <a:r>
              <a:rPr lang="es-MX" sz="1200" dirty="0" err="1"/>
              <a:t>codigo</a:t>
            </a:r>
            <a:r>
              <a:rPr lang="es-MX" sz="1200" dirty="0"/>
              <a:t>, ))</a:t>
            </a:r>
          </a:p>
          <a:p>
            <a:r>
              <a:rPr lang="es-MX" sz="1200" dirty="0"/>
              <a:t>fila=</a:t>
            </a:r>
            <a:r>
              <a:rPr lang="es-MX" sz="1200" dirty="0" err="1"/>
              <a:t>cursor.fetchone</a:t>
            </a:r>
            <a:r>
              <a:rPr lang="es-MX" sz="1200" dirty="0"/>
              <a:t>()</a:t>
            </a:r>
          </a:p>
          <a:p>
            <a:endParaRPr lang="es-MX" sz="1200" dirty="0"/>
          </a:p>
        </p:txBody>
      </p:sp>
      <p:sp>
        <p:nvSpPr>
          <p:cNvPr id="15" name="CuadroTexto 14">
            <a:extLst>
              <a:ext uri="{FF2B5EF4-FFF2-40B4-BE49-F238E27FC236}">
                <a16:creationId xmlns:a16="http://schemas.microsoft.com/office/drawing/2014/main" id="{4D08FDAF-57BC-B304-D988-E9A042270910}"/>
              </a:ext>
            </a:extLst>
          </p:cNvPr>
          <p:cNvSpPr txBox="1"/>
          <p:nvPr/>
        </p:nvSpPr>
        <p:spPr>
          <a:xfrm>
            <a:off x="6799938" y="930917"/>
            <a:ext cx="5065665" cy="830997"/>
          </a:xfrm>
          <a:prstGeom prst="rect">
            <a:avLst/>
          </a:prstGeom>
          <a:noFill/>
        </p:spPr>
        <p:txBody>
          <a:bodyPr wrap="square">
            <a:spAutoFit/>
          </a:bodyPr>
          <a:lstStyle/>
          <a:p>
            <a:endParaRPr lang="es-MX" sz="1200" dirty="0"/>
          </a:p>
          <a:p>
            <a:r>
              <a:rPr lang="es-MX" sz="1200" dirty="0"/>
              <a:t>El método </a:t>
            </a:r>
            <a:r>
              <a:rPr lang="es-MX" sz="1200" dirty="0" err="1"/>
              <a:t>fechone</a:t>
            </a:r>
            <a:r>
              <a:rPr lang="es-MX" sz="1200" dirty="0"/>
              <a:t> de la clase Cursor retorna una tupla con la fila de la tabla que coincide con el código ingresado o retorna '</a:t>
            </a:r>
            <a:r>
              <a:rPr lang="es-MX" sz="1200" dirty="0" err="1"/>
              <a:t>None</a:t>
            </a:r>
            <a:r>
              <a:rPr lang="es-MX" sz="1200" dirty="0"/>
              <a:t>':</a:t>
            </a:r>
          </a:p>
          <a:p>
            <a:endParaRPr lang="es-MX" sz="1200" dirty="0"/>
          </a:p>
        </p:txBody>
      </p:sp>
      <p:sp>
        <p:nvSpPr>
          <p:cNvPr id="18" name="CuadroTexto 17">
            <a:extLst>
              <a:ext uri="{FF2B5EF4-FFF2-40B4-BE49-F238E27FC236}">
                <a16:creationId xmlns:a16="http://schemas.microsoft.com/office/drawing/2014/main" id="{F993F481-EBD4-8450-A148-7E630579E6F7}"/>
              </a:ext>
            </a:extLst>
          </p:cNvPr>
          <p:cNvSpPr txBox="1"/>
          <p:nvPr/>
        </p:nvSpPr>
        <p:spPr>
          <a:xfrm>
            <a:off x="6799938" y="1709694"/>
            <a:ext cx="5065665" cy="1384995"/>
          </a:xfrm>
          <a:prstGeom prst="rect">
            <a:avLst/>
          </a:prstGeom>
          <a:solidFill>
            <a:schemeClr val="tx1">
              <a:lumMod val="75000"/>
              <a:lumOff val="25000"/>
            </a:schemeClr>
          </a:solidFill>
        </p:spPr>
        <p:txBody>
          <a:bodyPr wrap="square">
            <a:spAutoFit/>
          </a:bodyPr>
          <a:lstStyle/>
          <a:p>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r>
              <a:rPr lang="es-MX" sz="1200" b="0" dirty="0" err="1">
                <a:solidFill>
                  <a:srgbClr val="9CDCFE"/>
                </a:solidFill>
                <a:effectLst/>
                <a:latin typeface="Consolas" panose="020B0609020204030204" pitchFamily="49" charset="0"/>
              </a:rPr>
              <a:t>cursor</a:t>
            </a:r>
            <a:r>
              <a:rPr lang="es-MX" sz="1200" b="0" dirty="0" err="1">
                <a:solidFill>
                  <a:srgbClr val="D4D4D4"/>
                </a:solidFill>
                <a:effectLst/>
                <a:latin typeface="Consolas" panose="020B0609020204030204" pitchFamily="49" charset="0"/>
              </a:rPr>
              <a:t>.</a:t>
            </a:r>
            <a:r>
              <a:rPr lang="es-MX" sz="1200" b="0" dirty="0" err="1">
                <a:solidFill>
                  <a:srgbClr val="DCDCAA"/>
                </a:solidFill>
                <a:effectLst/>
                <a:latin typeface="Consolas" panose="020B0609020204030204" pitchFamily="49" charset="0"/>
              </a:rPr>
              <a:t>fetchone</a:t>
            </a:r>
            <a:r>
              <a:rPr lang="es-MX" sz="1200" b="0" dirty="0">
                <a:solidFill>
                  <a:srgbClr val="D4D4D4"/>
                </a:solidFill>
                <a:effectLst/>
                <a:latin typeface="Consolas" panose="020B0609020204030204" pitchFamily="49" charset="0"/>
              </a:rPr>
              <a:t>()</a:t>
            </a:r>
          </a:p>
          <a:p>
            <a:r>
              <a:rPr lang="es-MX" sz="1200" b="0" dirty="0" err="1">
                <a:solidFill>
                  <a:srgbClr val="C586C0"/>
                </a:solidFill>
                <a:effectLst/>
                <a:latin typeface="Consolas" panose="020B0609020204030204" pitchFamily="49" charset="0"/>
              </a:rPr>
              <a:t>if</a:t>
            </a:r>
            <a:r>
              <a:rPr lang="es-MX" sz="1200" b="0" dirty="0">
                <a:solidFill>
                  <a:srgbClr val="D4D4D4"/>
                </a:solidFill>
                <a:effectLst/>
                <a:latin typeface="Consolas" panose="020B0609020204030204" pitchFamily="49" charset="0"/>
              </a:rPr>
              <a:t> </a:t>
            </a:r>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r>
              <a:rPr lang="es-MX" sz="1200" b="0" dirty="0" err="1">
                <a:solidFill>
                  <a:srgbClr val="569CD6"/>
                </a:solidFill>
                <a:effectLst/>
                <a:latin typeface="Consolas" panose="020B0609020204030204" pitchFamily="49" charset="0"/>
              </a:rPr>
              <a:t>None</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r>
              <a:rPr lang="es-MX" sz="1200" b="0" dirty="0" err="1">
                <a:solidFill>
                  <a:srgbClr val="DCDCAA"/>
                </a:solidFill>
                <a:effectLst/>
                <a:latin typeface="Consolas" panose="020B0609020204030204" pitchFamily="49" charset="0"/>
              </a:rPr>
              <a:t>print</a:t>
            </a:r>
            <a:r>
              <a:rPr lang="es-MX" sz="1200" b="0" dirty="0">
                <a:solidFill>
                  <a:srgbClr val="D4D4D4"/>
                </a:solidFill>
                <a:effectLst/>
                <a:latin typeface="Consolas" panose="020B0609020204030204" pitchFamily="49" charset="0"/>
              </a:rPr>
              <a:t>(</a:t>
            </a:r>
            <a:r>
              <a:rPr lang="es-MX" sz="1200" b="0" dirty="0">
                <a:solidFill>
                  <a:srgbClr val="9CDCFE"/>
                </a:solidFill>
                <a:effectLst/>
                <a:latin typeface="Consolas" panose="020B0609020204030204" pitchFamily="49" charset="0"/>
              </a:rPr>
              <a:t>fila</a:t>
            </a:r>
            <a:r>
              <a:rPr lang="es-MX" sz="1200" b="0" dirty="0">
                <a:solidFill>
                  <a:srgbClr val="D4D4D4"/>
                </a:solidFill>
                <a:effectLst/>
                <a:latin typeface="Consolas" panose="020B0609020204030204" pitchFamily="49" charset="0"/>
              </a:rPr>
              <a:t>)</a:t>
            </a:r>
          </a:p>
          <a:p>
            <a:r>
              <a:rPr lang="es-MX" sz="1200" b="0" dirty="0" err="1">
                <a:solidFill>
                  <a:srgbClr val="C586C0"/>
                </a:solidFill>
                <a:effectLst/>
                <a:latin typeface="Consolas" panose="020B0609020204030204" pitchFamily="49" charset="0"/>
              </a:rPr>
              <a:t>else</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r>
              <a:rPr lang="es-MX" sz="1200" b="0" dirty="0" err="1">
                <a:solidFill>
                  <a:srgbClr val="DCDCAA"/>
                </a:solidFill>
                <a:effectLst/>
                <a:latin typeface="Consolas" panose="020B0609020204030204" pitchFamily="49" charset="0"/>
              </a:rPr>
              <a:t>print</a:t>
            </a:r>
            <a:r>
              <a:rPr lang="es-MX" sz="1200" b="0" dirty="0">
                <a:solidFill>
                  <a:srgbClr val="D4D4D4"/>
                </a:solidFill>
                <a:effectLst/>
                <a:latin typeface="Consolas" panose="020B0609020204030204" pitchFamily="49" charset="0"/>
              </a:rPr>
              <a:t>(</a:t>
            </a:r>
            <a:r>
              <a:rPr lang="es-MX" sz="1200" b="0" dirty="0">
                <a:solidFill>
                  <a:srgbClr val="CE9178"/>
                </a:solidFill>
                <a:effectLst/>
                <a:latin typeface="Consolas" panose="020B0609020204030204" pitchFamily="49" charset="0"/>
              </a:rPr>
              <a:t>"No existe un artículo con dicho código."</a:t>
            </a:r>
            <a:r>
              <a:rPr lang="es-MX" sz="1200" b="0" dirty="0">
                <a:solidFill>
                  <a:srgbClr val="D4D4D4"/>
                </a:solidFill>
                <a:effectLst/>
                <a:latin typeface="Consolas" panose="020B0609020204030204" pitchFamily="49" charset="0"/>
              </a:rPr>
              <a:t>)</a:t>
            </a:r>
          </a:p>
          <a:p>
            <a:br>
              <a:rPr lang="es-MX" sz="1200" b="0" dirty="0">
                <a:solidFill>
                  <a:srgbClr val="D4D4D4"/>
                </a:solidFill>
                <a:effectLst/>
                <a:latin typeface="Consolas" panose="020B0609020204030204" pitchFamily="49" charset="0"/>
              </a:rPr>
            </a:br>
            <a:endParaRPr lang="es-MX" sz="1200" b="0" dirty="0">
              <a:solidFill>
                <a:srgbClr val="D4D4D4"/>
              </a:solidFill>
              <a:effectLst/>
              <a:latin typeface="Consolas" panose="020B0609020204030204" pitchFamily="49" charset="0"/>
            </a:endParaRPr>
          </a:p>
        </p:txBody>
      </p:sp>
      <p:pic>
        <p:nvPicPr>
          <p:cNvPr id="9" name="Imagen 8">
            <a:hlinkClick r:id="rId5"/>
            <a:extLst>
              <a:ext uri="{FF2B5EF4-FFF2-40B4-BE49-F238E27FC236}">
                <a16:creationId xmlns:a16="http://schemas.microsoft.com/office/drawing/2014/main" id="{772530F3-FA10-DE60-4AD1-B6278FD8D8B3}"/>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10" name="CuadroTexto 9">
            <a:extLst>
              <a:ext uri="{FF2B5EF4-FFF2-40B4-BE49-F238E27FC236}">
                <a16:creationId xmlns:a16="http://schemas.microsoft.com/office/drawing/2014/main" id="{7C7D2DC2-3A8B-76FD-C7CD-75D4457D055E}"/>
              </a:ext>
            </a:extLst>
          </p:cNvPr>
          <p:cNvSpPr txBox="1"/>
          <p:nvPr/>
        </p:nvSpPr>
        <p:spPr>
          <a:xfrm>
            <a:off x="10087210" y="6097319"/>
            <a:ext cx="1912703" cy="276999"/>
          </a:xfrm>
          <a:prstGeom prst="rect">
            <a:avLst/>
          </a:prstGeom>
          <a:noFill/>
        </p:spPr>
        <p:txBody>
          <a:bodyPr wrap="none" rtlCol="0">
            <a:spAutoFit/>
          </a:bodyPr>
          <a:lstStyle/>
          <a:p>
            <a:r>
              <a:rPr lang="es-AR" sz="1200" b="1" dirty="0">
                <a:solidFill>
                  <a:srgbClr val="3A8995"/>
                </a:solidFill>
              </a:rPr>
              <a:t>04 Seleccionar Filtro.py</a:t>
            </a:r>
          </a:p>
        </p:txBody>
      </p:sp>
      <p:pic>
        <p:nvPicPr>
          <p:cNvPr id="2" name="Cámara 1">
            <a:extLst>
              <a:ext uri="{FF2B5EF4-FFF2-40B4-BE49-F238E27FC236}">
                <a16:creationId xmlns:a16="http://schemas.microsoft.com/office/drawing/2014/main" id="{0A05E620-C30D-06BF-59D6-C0E33666FE1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12098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301169" y="4813995"/>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276999"/>
          </a:xfrm>
          <a:prstGeom prst="rect">
            <a:avLst/>
          </a:prstGeom>
          <a:noFill/>
        </p:spPr>
        <p:txBody>
          <a:bodyPr wrap="square">
            <a:spAutoFit/>
          </a:bodyPr>
          <a:lstStyle/>
          <a:p>
            <a:r>
              <a:rPr lang="es-MX" sz="1200" dirty="0"/>
              <a:t>Implementaremos un programa que actualice </a:t>
            </a:r>
            <a:r>
              <a:rPr lang="es-MX" sz="1200" dirty="0" err="1"/>
              <a:t>unl</a:t>
            </a:r>
            <a:r>
              <a:rPr lang="es-MX" sz="1200" dirty="0"/>
              <a:t> valor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Actualizar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1384995"/>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update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set </a:t>
            </a:r>
            <a:r>
              <a:rPr lang="es-AR" sz="1200" b="0" dirty="0" err="1">
                <a:solidFill>
                  <a:srgbClr val="CE9178"/>
                </a:solidFill>
                <a:effectLst/>
                <a:latin typeface="Consolas" panose="020B0609020204030204" pitchFamily="49" charset="0"/>
              </a:rPr>
              <a:t>descripcion</a:t>
            </a:r>
            <a:r>
              <a:rPr lang="es-AR" sz="1200" b="0" dirty="0">
                <a:solidFill>
                  <a:srgbClr val="CE9178"/>
                </a:solidFill>
                <a:effectLst/>
                <a:latin typeface="Consolas" panose="020B0609020204030204" pitchFamily="49" charset="0"/>
              </a:rPr>
              <a:t> = 'palta'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=1 "</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3429000"/>
            <a:ext cx="6096000" cy="1384995"/>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r>
              <a:rPr lang="es-MX" sz="1200" dirty="0"/>
              <a:t>cursor=</a:t>
            </a:r>
            <a:r>
              <a:rPr lang="es-MX" sz="1200" dirty="0" err="1"/>
              <a:t>conexion.execute</a:t>
            </a:r>
            <a:r>
              <a:rPr lang="es-MX" sz="1200" dirty="0"/>
              <a:t>("</a:t>
            </a:r>
            <a:r>
              <a:rPr lang="es-MX" sz="1200" dirty="0" err="1"/>
              <a:t>select</a:t>
            </a:r>
            <a:r>
              <a:rPr lang="es-MX" sz="1200" dirty="0"/>
              <a:t> </a:t>
            </a:r>
            <a:r>
              <a:rPr lang="es-MX" sz="1200" dirty="0" err="1"/>
              <a:t>codigo,descripcion,precio</a:t>
            </a:r>
            <a:r>
              <a:rPr lang="es-MX" sz="1200" dirty="0"/>
              <a:t> </a:t>
            </a:r>
            <a:r>
              <a:rPr lang="es-MX" sz="1200" dirty="0" err="1"/>
              <a:t>from</a:t>
            </a:r>
            <a:r>
              <a:rPr lang="es-MX" sz="1200" dirty="0"/>
              <a:t> </a:t>
            </a:r>
            <a:r>
              <a:rPr lang="es-MX" sz="1200" dirty="0" err="1"/>
              <a:t>articulos</a:t>
            </a:r>
            <a:r>
              <a:rPr lang="es-MX" sz="1200" dirty="0"/>
              <a:t> </a:t>
            </a:r>
            <a:r>
              <a:rPr lang="es-MX" sz="1200" dirty="0" err="1"/>
              <a:t>where</a:t>
            </a:r>
            <a:r>
              <a:rPr lang="es-MX" sz="1200" dirty="0"/>
              <a:t> </a:t>
            </a:r>
            <a:r>
              <a:rPr lang="es-MX" sz="1200" dirty="0" err="1"/>
              <a:t>codigo</a:t>
            </a:r>
            <a:r>
              <a:rPr lang="es-MX" sz="1200" dirty="0"/>
              <a:t>=?", (</a:t>
            </a:r>
            <a:r>
              <a:rPr lang="es-MX" sz="1200" dirty="0" err="1"/>
              <a:t>codigo</a:t>
            </a:r>
            <a:r>
              <a:rPr lang="es-MX" sz="1200" dirty="0"/>
              <a:t>, ))</a:t>
            </a:r>
          </a:p>
          <a:p>
            <a:r>
              <a:rPr lang="es-MX" sz="1200" dirty="0"/>
              <a:t>fila=</a:t>
            </a:r>
            <a:r>
              <a:rPr lang="es-MX" sz="1200" dirty="0" err="1"/>
              <a:t>cursor.fetchone</a:t>
            </a:r>
            <a:r>
              <a:rPr lang="es-MX" sz="1200" dirty="0"/>
              <a:t>()</a:t>
            </a:r>
          </a:p>
          <a:p>
            <a:endParaRPr lang="es-MX" sz="1200" dirty="0"/>
          </a:p>
        </p:txBody>
      </p:sp>
      <p:pic>
        <p:nvPicPr>
          <p:cNvPr id="2" name="Imagen 1">
            <a:hlinkClick r:id="rId5"/>
            <a:extLst>
              <a:ext uri="{FF2B5EF4-FFF2-40B4-BE49-F238E27FC236}">
                <a16:creationId xmlns:a16="http://schemas.microsoft.com/office/drawing/2014/main" id="{ADB34300-B021-F4A8-9522-0C9FBF3072DA}"/>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7" name="CuadroTexto 6">
            <a:extLst>
              <a:ext uri="{FF2B5EF4-FFF2-40B4-BE49-F238E27FC236}">
                <a16:creationId xmlns:a16="http://schemas.microsoft.com/office/drawing/2014/main" id="{CA892FBA-114A-9028-2B0E-89B65F216DD6}"/>
              </a:ext>
            </a:extLst>
          </p:cNvPr>
          <p:cNvSpPr txBox="1"/>
          <p:nvPr/>
        </p:nvSpPr>
        <p:spPr>
          <a:xfrm>
            <a:off x="10656837" y="6097319"/>
            <a:ext cx="1340688" cy="276999"/>
          </a:xfrm>
          <a:prstGeom prst="rect">
            <a:avLst/>
          </a:prstGeom>
          <a:noFill/>
        </p:spPr>
        <p:txBody>
          <a:bodyPr wrap="none" rtlCol="0">
            <a:spAutoFit/>
          </a:bodyPr>
          <a:lstStyle/>
          <a:p>
            <a:r>
              <a:rPr lang="es-AR" sz="1200" b="1" dirty="0">
                <a:solidFill>
                  <a:srgbClr val="3A8995"/>
                </a:solidFill>
              </a:rPr>
              <a:t>05 Actualizar.py</a:t>
            </a:r>
          </a:p>
        </p:txBody>
      </p:sp>
      <p:pic>
        <p:nvPicPr>
          <p:cNvPr id="10" name="Cámara 9">
            <a:extLst>
              <a:ext uri="{FF2B5EF4-FFF2-40B4-BE49-F238E27FC236}">
                <a16:creationId xmlns:a16="http://schemas.microsoft.com/office/drawing/2014/main" id="{AE4C49D6-25E3-6AFF-2DD7-1C6349AD4978}"/>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82536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a:extLst>
              <a:ext uri="{FF2B5EF4-FFF2-40B4-BE49-F238E27FC236}">
                <a16:creationId xmlns:a16="http://schemas.microsoft.com/office/drawing/2014/main" id="{4D7D39B4-64C8-DA78-5A5E-745B753A97EC}"/>
              </a:ext>
            </a:extLst>
          </p:cNvPr>
          <p:cNvSpPr/>
          <p:nvPr/>
        </p:nvSpPr>
        <p:spPr>
          <a:xfrm>
            <a:off x="9218657" y="371630"/>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Rectángulo 24">
            <a:extLst>
              <a:ext uri="{FF2B5EF4-FFF2-40B4-BE49-F238E27FC236}">
                <a16:creationId xmlns:a16="http://schemas.microsoft.com/office/drawing/2014/main" id="{79DA124F-2957-B48C-BD12-CE9C0DEDAAF2}"/>
              </a:ext>
            </a:extLst>
          </p:cNvPr>
          <p:cNvSpPr/>
          <p:nvPr/>
        </p:nvSpPr>
        <p:spPr>
          <a:xfrm>
            <a:off x="9224187" y="1569792"/>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Rectángulo 23">
            <a:extLst>
              <a:ext uri="{FF2B5EF4-FFF2-40B4-BE49-F238E27FC236}">
                <a16:creationId xmlns:a16="http://schemas.microsoft.com/office/drawing/2014/main" id="{08C8E95C-1DF1-A96C-18E7-E0084010877D}"/>
              </a:ext>
            </a:extLst>
          </p:cNvPr>
          <p:cNvSpPr/>
          <p:nvPr/>
        </p:nvSpPr>
        <p:spPr>
          <a:xfrm>
            <a:off x="9194598" y="2782515"/>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CA913B8D-D0C6-DA97-18AA-8A33D15B5F82}"/>
              </a:ext>
            </a:extLst>
          </p:cNvPr>
          <p:cNvSpPr/>
          <p:nvPr/>
        </p:nvSpPr>
        <p:spPr>
          <a:xfrm>
            <a:off x="9200728" y="3994351"/>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F23EF675-253A-75F4-C281-BEE6EC8894E3}"/>
              </a:ext>
            </a:extLst>
          </p:cNvPr>
          <p:cNvSpPr/>
          <p:nvPr/>
        </p:nvSpPr>
        <p:spPr>
          <a:xfrm>
            <a:off x="9208312" y="5219362"/>
            <a:ext cx="2343330" cy="116408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6" name="Group 5">
            <a:extLst>
              <a:ext uri="{FF2B5EF4-FFF2-40B4-BE49-F238E27FC236}">
                <a16:creationId xmlns:a16="http://schemas.microsoft.com/office/drawing/2014/main" id="{0C455B2A-3D1B-4F98-ACA5-C72C064015F6}"/>
              </a:ext>
            </a:extLst>
          </p:cNvPr>
          <p:cNvGrpSpPr/>
          <p:nvPr/>
        </p:nvGrpSpPr>
        <p:grpSpPr>
          <a:xfrm>
            <a:off x="6449128" y="3049621"/>
            <a:ext cx="5229280" cy="1157254"/>
            <a:chOff x="6446242" y="2735088"/>
            <a:chExt cx="5016545" cy="1157254"/>
          </a:xfrm>
        </p:grpSpPr>
        <p:sp>
          <p:nvSpPr>
            <p:cNvPr id="8" name="TextBox 7">
              <a:extLst>
                <a:ext uri="{FF2B5EF4-FFF2-40B4-BE49-F238E27FC236}">
                  <a16:creationId xmlns:a16="http://schemas.microsoft.com/office/drawing/2014/main" id="{5CF5BDA4-10C7-46A6-AC30-523A3FC438AC}"/>
                </a:ext>
              </a:extLst>
            </p:cNvPr>
            <p:cNvSpPr txBox="1"/>
            <p:nvPr/>
          </p:nvSpPr>
          <p:spPr>
            <a:xfrm>
              <a:off x="6446242" y="273508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Python </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GUI Frameworks</a:t>
              </a:r>
              <a:endParaRPr lang="ko-KR" altLang="en-US" sz="1867" dirty="0">
                <a:solidFill>
                  <a:schemeClr val="bg1"/>
                </a:solidFill>
                <a:cs typeface="Arial" pitchFamily="34" charset="0"/>
              </a:endParaRPr>
            </a:p>
          </p:txBody>
        </p:sp>
      </p:grpSp>
      <p:pic>
        <p:nvPicPr>
          <p:cNvPr id="2" name="Imagen 1">
            <a:extLst>
              <a:ext uri="{FF2B5EF4-FFF2-40B4-BE49-F238E27FC236}">
                <a16:creationId xmlns:a16="http://schemas.microsoft.com/office/drawing/2014/main" id="{2229DE43-0862-247D-9930-DFE6C9E1DA09}"/>
              </a:ext>
            </a:extLst>
          </p:cNvPr>
          <p:cNvPicPr>
            <a:picLocks noChangeAspect="1"/>
          </p:cNvPicPr>
          <p:nvPr/>
        </p:nvPicPr>
        <p:blipFill>
          <a:blip r:embed="rId2"/>
          <a:stretch>
            <a:fillRect/>
          </a:stretch>
        </p:blipFill>
        <p:spPr>
          <a:xfrm>
            <a:off x="5797647" y="3110667"/>
            <a:ext cx="748683" cy="655098"/>
          </a:xfrm>
          <a:prstGeom prst="rect">
            <a:avLst/>
          </a:prstGeom>
        </p:spPr>
      </p:pic>
      <p:pic>
        <p:nvPicPr>
          <p:cNvPr id="3" name="Imagen 2">
            <a:extLst>
              <a:ext uri="{FF2B5EF4-FFF2-40B4-BE49-F238E27FC236}">
                <a16:creationId xmlns:a16="http://schemas.microsoft.com/office/drawing/2014/main" id="{4AD20283-56AD-CB8A-4726-D52BC10A95C8}"/>
              </a:ext>
            </a:extLst>
          </p:cNvPr>
          <p:cNvPicPr>
            <a:picLocks noChangeAspect="1"/>
          </p:cNvPicPr>
          <p:nvPr/>
        </p:nvPicPr>
        <p:blipFill>
          <a:blip r:embed="rId3">
            <a:duotone>
              <a:schemeClr val="accent1">
                <a:shade val="45000"/>
                <a:satMod val="135000"/>
              </a:schemeClr>
              <a:prstClr val="white"/>
            </a:duotone>
          </a:blip>
          <a:stretch>
            <a:fillRect/>
          </a:stretch>
        </p:blipFill>
        <p:spPr>
          <a:xfrm>
            <a:off x="7881696" y="5805831"/>
            <a:ext cx="914400" cy="226029"/>
          </a:xfrm>
          <a:prstGeom prst="rect">
            <a:avLst/>
          </a:prstGeom>
        </p:spPr>
      </p:pic>
      <p:sp>
        <p:nvSpPr>
          <p:cNvPr id="19" name="Abrir llave 18">
            <a:extLst>
              <a:ext uri="{FF2B5EF4-FFF2-40B4-BE49-F238E27FC236}">
                <a16:creationId xmlns:a16="http://schemas.microsoft.com/office/drawing/2014/main" id="{DE19F0B5-0F27-F992-05AC-06F69F2A20D1}"/>
              </a:ext>
            </a:extLst>
          </p:cNvPr>
          <p:cNvSpPr/>
          <p:nvPr/>
        </p:nvSpPr>
        <p:spPr>
          <a:xfrm>
            <a:off x="8688466" y="210824"/>
            <a:ext cx="503420" cy="65246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CuadroTexto 20">
            <a:extLst>
              <a:ext uri="{FF2B5EF4-FFF2-40B4-BE49-F238E27FC236}">
                <a16:creationId xmlns:a16="http://schemas.microsoft.com/office/drawing/2014/main" id="{59C6055D-E079-99C9-7710-2C133A2A82CE}"/>
              </a:ext>
            </a:extLst>
          </p:cNvPr>
          <p:cNvSpPr txBox="1"/>
          <p:nvPr/>
        </p:nvSpPr>
        <p:spPr>
          <a:xfrm>
            <a:off x="2429974" y="4206875"/>
            <a:ext cx="6096000" cy="1477328"/>
          </a:xfrm>
          <a:prstGeom prst="rect">
            <a:avLst/>
          </a:prstGeom>
          <a:noFill/>
        </p:spPr>
        <p:txBody>
          <a:bodyPr wrap="square">
            <a:spAutoFit/>
          </a:bodyPr>
          <a:lstStyle/>
          <a:p>
            <a:pPr algn="r" fontAlgn="base"/>
            <a:r>
              <a:rPr lang="es-MX" dirty="0">
                <a:solidFill>
                  <a:srgbClr val="E8EAED"/>
                </a:solidFill>
                <a:latin typeface="Google Sans"/>
              </a:rPr>
              <a:t>Una GUI o una interfaz gráfica de usuario es un entorno interactivo para tomar respuestas de los usuarios en diversas situaciones, como formularios, documentos, pruebas, etc. Proporciona al usuario una buena pantalla interactiva que una interfaz de línea de comandos (CLI) tradicional</a:t>
            </a:r>
            <a:r>
              <a:rPr lang="es-MX" b="0" i="0" dirty="0">
                <a:solidFill>
                  <a:srgbClr val="F2F5F7"/>
                </a:solidFill>
                <a:effectLst/>
                <a:latin typeface="-apple-system"/>
              </a:rPr>
              <a:t>.</a:t>
            </a:r>
          </a:p>
        </p:txBody>
      </p:sp>
      <p:pic>
        <p:nvPicPr>
          <p:cNvPr id="23" name="Cámara 22">
            <a:extLst>
              <a:ext uri="{FF2B5EF4-FFF2-40B4-BE49-F238E27FC236}">
                <a16:creationId xmlns:a16="http://schemas.microsoft.com/office/drawing/2014/main" id="{18676736-8460-11A3-30BD-9C9DA23248E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787905" y="1184512"/>
            <a:ext cx="1837373" cy="1837373"/>
          </a:xfrm>
          <a:prstGeom prst="ellipse">
            <a:avLst/>
          </a:prstGeom>
          <a:ln>
            <a:noFill/>
          </a:ln>
          <a:effectLst>
            <a:outerShdw blurRad="190500" algn="tl" rotWithShape="0">
              <a:srgbClr val="000000">
                <a:alpha val="30000"/>
              </a:srgbClr>
            </a:outerShdw>
          </a:effectLst>
        </p:spPr>
      </p:pic>
      <p:pic>
        <p:nvPicPr>
          <p:cNvPr id="5" name="Imagen 4">
            <a:extLst>
              <a:ext uri="{FF2B5EF4-FFF2-40B4-BE49-F238E27FC236}">
                <a16:creationId xmlns:a16="http://schemas.microsoft.com/office/drawing/2014/main" id="{FBB41C5B-8C22-6771-C6B8-625387E9F1AF}"/>
              </a:ext>
            </a:extLst>
          </p:cNvPr>
          <p:cNvPicPr>
            <a:picLocks noChangeAspect="1"/>
          </p:cNvPicPr>
          <p:nvPr/>
        </p:nvPicPr>
        <p:blipFill>
          <a:blip r:embed="rId6"/>
          <a:stretch>
            <a:fillRect/>
          </a:stretch>
        </p:blipFill>
        <p:spPr>
          <a:xfrm>
            <a:off x="9367324" y="1703860"/>
            <a:ext cx="1708475" cy="915254"/>
          </a:xfrm>
          <a:prstGeom prst="rect">
            <a:avLst/>
          </a:prstGeom>
        </p:spPr>
      </p:pic>
      <p:pic>
        <p:nvPicPr>
          <p:cNvPr id="11" name="Imagen 10">
            <a:extLst>
              <a:ext uri="{FF2B5EF4-FFF2-40B4-BE49-F238E27FC236}">
                <a16:creationId xmlns:a16="http://schemas.microsoft.com/office/drawing/2014/main" id="{DFDAFB17-0A70-B3E3-C6B9-C41CD9C02D9C}"/>
              </a:ext>
            </a:extLst>
          </p:cNvPr>
          <p:cNvPicPr>
            <a:picLocks noChangeAspect="1"/>
          </p:cNvPicPr>
          <p:nvPr/>
        </p:nvPicPr>
        <p:blipFill>
          <a:blip r:embed="rId7"/>
          <a:stretch>
            <a:fillRect/>
          </a:stretch>
        </p:blipFill>
        <p:spPr>
          <a:xfrm>
            <a:off x="9232254" y="374039"/>
            <a:ext cx="1794926" cy="1191065"/>
          </a:xfrm>
          <a:prstGeom prst="rect">
            <a:avLst/>
          </a:prstGeom>
        </p:spPr>
      </p:pic>
      <p:pic>
        <p:nvPicPr>
          <p:cNvPr id="13" name="Imagen 12">
            <a:extLst>
              <a:ext uri="{FF2B5EF4-FFF2-40B4-BE49-F238E27FC236}">
                <a16:creationId xmlns:a16="http://schemas.microsoft.com/office/drawing/2014/main" id="{5FFCE952-4A63-873D-67E5-45B83444331B}"/>
              </a:ext>
            </a:extLst>
          </p:cNvPr>
          <p:cNvPicPr>
            <a:picLocks noChangeAspect="1"/>
          </p:cNvPicPr>
          <p:nvPr/>
        </p:nvPicPr>
        <p:blipFill>
          <a:blip r:embed="rId8"/>
          <a:stretch>
            <a:fillRect/>
          </a:stretch>
        </p:blipFill>
        <p:spPr>
          <a:xfrm>
            <a:off x="9403743" y="2934582"/>
            <a:ext cx="1868870" cy="738125"/>
          </a:xfrm>
          <a:prstGeom prst="rect">
            <a:avLst/>
          </a:prstGeom>
        </p:spPr>
      </p:pic>
      <p:pic>
        <p:nvPicPr>
          <p:cNvPr id="12" name="Imagen 11">
            <a:extLst>
              <a:ext uri="{FF2B5EF4-FFF2-40B4-BE49-F238E27FC236}">
                <a16:creationId xmlns:a16="http://schemas.microsoft.com/office/drawing/2014/main" id="{BF58D1CA-A15C-2559-24F3-07151476DBF6}"/>
              </a:ext>
            </a:extLst>
          </p:cNvPr>
          <p:cNvPicPr>
            <a:picLocks noChangeAspect="1"/>
          </p:cNvPicPr>
          <p:nvPr/>
        </p:nvPicPr>
        <p:blipFill>
          <a:blip r:embed="rId9"/>
          <a:stretch>
            <a:fillRect/>
          </a:stretch>
        </p:blipFill>
        <p:spPr>
          <a:xfrm>
            <a:off x="9313969" y="4155035"/>
            <a:ext cx="1958644" cy="1025085"/>
          </a:xfrm>
          <a:prstGeom prst="rect">
            <a:avLst/>
          </a:prstGeom>
        </p:spPr>
      </p:pic>
      <p:pic>
        <p:nvPicPr>
          <p:cNvPr id="15" name="Imagen 14">
            <a:extLst>
              <a:ext uri="{FF2B5EF4-FFF2-40B4-BE49-F238E27FC236}">
                <a16:creationId xmlns:a16="http://schemas.microsoft.com/office/drawing/2014/main" id="{E177E055-6E3D-19ED-2D60-6D6506A79E0D}"/>
              </a:ext>
            </a:extLst>
          </p:cNvPr>
          <p:cNvPicPr>
            <a:picLocks noChangeAspect="1"/>
          </p:cNvPicPr>
          <p:nvPr/>
        </p:nvPicPr>
        <p:blipFill>
          <a:blip r:embed="rId10"/>
          <a:stretch>
            <a:fillRect/>
          </a:stretch>
        </p:blipFill>
        <p:spPr>
          <a:xfrm>
            <a:off x="9533297" y="5348824"/>
            <a:ext cx="1525424" cy="915254"/>
          </a:xfrm>
          <a:prstGeom prst="rect">
            <a:avLst/>
          </a:prstGeom>
        </p:spPr>
      </p:pic>
      <p:sp>
        <p:nvSpPr>
          <p:cNvPr id="4" name="Cerrar corchete 3">
            <a:extLst>
              <a:ext uri="{FF2B5EF4-FFF2-40B4-BE49-F238E27FC236}">
                <a16:creationId xmlns:a16="http://schemas.microsoft.com/office/drawing/2014/main" id="{C138E2C5-E742-8CE5-8576-814140092E1B}"/>
              </a:ext>
            </a:extLst>
          </p:cNvPr>
          <p:cNvSpPr/>
          <p:nvPr/>
        </p:nvSpPr>
        <p:spPr>
          <a:xfrm>
            <a:off x="11508200" y="174966"/>
            <a:ext cx="300926" cy="652465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ln>
                <a:solidFill>
                  <a:schemeClr val="accent1"/>
                </a:solidFill>
              </a:ln>
            </a:endParaRPr>
          </a:p>
        </p:txBody>
      </p:sp>
    </p:spTree>
    <p:extLst>
      <p:ext uri="{BB962C8B-B14F-4D97-AF65-F5344CB8AC3E}">
        <p14:creationId xmlns:p14="http://schemas.microsoft.com/office/powerpoint/2010/main" val="480768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499" y="114692"/>
            <a:ext cx="7763329" cy="523220"/>
          </a:xfrm>
          <a:prstGeom prst="rect">
            <a:avLst/>
          </a:prstGeom>
          <a:noFill/>
        </p:spPr>
        <p:txBody>
          <a:bodyPr wrap="square">
            <a:spAutoFit/>
          </a:bodyPr>
          <a:lstStyle/>
          <a:p>
            <a:pPr algn="l"/>
            <a:r>
              <a:rPr lang="es-MX" sz="2800" b="0" i="0" dirty="0">
                <a:solidFill>
                  <a:srgbClr val="333333"/>
                </a:solidFill>
                <a:effectLst/>
                <a:latin typeface="Arial" panose="020B0604020202020204" pitchFamily="34" charset="0"/>
              </a:rPr>
              <a:t>SQLite : Base de datos desde Python</a:t>
            </a:r>
          </a:p>
        </p:txBody>
      </p:sp>
      <p:sp>
        <p:nvSpPr>
          <p:cNvPr id="4" name="CuadroTexto 3">
            <a:extLst>
              <a:ext uri="{FF2B5EF4-FFF2-40B4-BE49-F238E27FC236}">
                <a16:creationId xmlns:a16="http://schemas.microsoft.com/office/drawing/2014/main" id="{82EE2B39-7C59-F184-F3E3-1AFE2AE3492A}"/>
              </a:ext>
            </a:extLst>
          </p:cNvPr>
          <p:cNvSpPr txBox="1"/>
          <p:nvPr/>
        </p:nvSpPr>
        <p:spPr>
          <a:xfrm>
            <a:off x="413777" y="3952220"/>
            <a:ext cx="1559723" cy="307777"/>
          </a:xfrm>
          <a:prstGeom prst="rect">
            <a:avLst/>
          </a:prstGeom>
          <a:solidFill>
            <a:schemeClr val="accent1"/>
          </a:solidFill>
          <a:ln>
            <a:solidFill>
              <a:schemeClr val="accent1"/>
            </a:solidFill>
          </a:ln>
        </p:spPr>
        <p:txBody>
          <a:bodyPr wrap="square">
            <a:spAutoFit/>
          </a:bodyPr>
          <a:lstStyle/>
          <a:p>
            <a:pPr algn="ctr"/>
            <a:r>
              <a:rPr lang="es-MX" sz="1400" dirty="0">
                <a:solidFill>
                  <a:schemeClr val="accent1">
                    <a:lumMod val="75000"/>
                  </a:schemeClr>
                </a:solidFill>
              </a:rPr>
              <a:t>Acceso al </a:t>
            </a:r>
            <a:r>
              <a:rPr lang="es-MX" sz="1400" dirty="0">
                <a:solidFill>
                  <a:schemeClr val="bg1"/>
                </a:solidFill>
                <a:hlinkClick r:id="rId3" action="ppaction://hlinkfile"/>
              </a:rPr>
              <a:t>IDLE</a:t>
            </a:r>
            <a:endParaRPr lang="es-AR" sz="14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4"/>
          <a:stretch>
            <a:fillRect/>
          </a:stretch>
        </p:blipFill>
        <p:spPr>
          <a:xfrm>
            <a:off x="10951203" y="6392574"/>
            <a:ext cx="914400" cy="254336"/>
          </a:xfrm>
          <a:prstGeom prst="rect">
            <a:avLst/>
          </a:prstGeom>
        </p:spPr>
      </p:pic>
      <p:sp>
        <p:nvSpPr>
          <p:cNvPr id="5" name="CuadroTexto 4">
            <a:extLst>
              <a:ext uri="{FF2B5EF4-FFF2-40B4-BE49-F238E27FC236}">
                <a16:creationId xmlns:a16="http://schemas.microsoft.com/office/drawing/2014/main" id="{D265D574-3EED-828B-212F-B40B7408A387}"/>
              </a:ext>
            </a:extLst>
          </p:cNvPr>
          <p:cNvSpPr txBox="1"/>
          <p:nvPr/>
        </p:nvSpPr>
        <p:spPr>
          <a:xfrm>
            <a:off x="301169" y="1117533"/>
            <a:ext cx="6197600" cy="276999"/>
          </a:xfrm>
          <a:prstGeom prst="rect">
            <a:avLst/>
          </a:prstGeom>
          <a:noFill/>
        </p:spPr>
        <p:txBody>
          <a:bodyPr wrap="square">
            <a:spAutoFit/>
          </a:bodyPr>
          <a:lstStyle/>
          <a:p>
            <a:r>
              <a:rPr lang="es-MX" sz="1200" dirty="0"/>
              <a:t>Implementaremos un programa que actualice </a:t>
            </a:r>
            <a:r>
              <a:rPr lang="es-MX" sz="1200" dirty="0" err="1"/>
              <a:t>unl</a:t>
            </a:r>
            <a:r>
              <a:rPr lang="es-MX" sz="1200" dirty="0"/>
              <a:t> valor</a:t>
            </a:r>
            <a:endParaRPr lang="es-MX" sz="1200" dirty="0">
              <a:solidFill>
                <a:srgbClr val="333333"/>
              </a:solidFill>
              <a:latin typeface="Arial" panose="020B0604020202020204" pitchFamily="34" charset="0"/>
            </a:endParaRPr>
          </a:p>
        </p:txBody>
      </p:sp>
      <p:sp>
        <p:nvSpPr>
          <p:cNvPr id="6" name="CuadroTexto 5">
            <a:extLst>
              <a:ext uri="{FF2B5EF4-FFF2-40B4-BE49-F238E27FC236}">
                <a16:creationId xmlns:a16="http://schemas.microsoft.com/office/drawing/2014/main" id="{8D7D2DDA-349D-66B8-9AED-A242C26F0273}"/>
              </a:ext>
            </a:extLst>
          </p:cNvPr>
          <p:cNvSpPr txBox="1"/>
          <p:nvPr/>
        </p:nvSpPr>
        <p:spPr>
          <a:xfrm>
            <a:off x="301169" y="690403"/>
            <a:ext cx="6096000" cy="369332"/>
          </a:xfrm>
          <a:prstGeom prst="rect">
            <a:avLst/>
          </a:prstGeom>
          <a:noFill/>
        </p:spPr>
        <p:txBody>
          <a:bodyPr wrap="square">
            <a:spAutoFit/>
          </a:bodyPr>
          <a:lstStyle/>
          <a:p>
            <a:pPr algn="l"/>
            <a:r>
              <a:rPr lang="es-MX" b="1" i="0" dirty="0">
                <a:solidFill>
                  <a:srgbClr val="333333"/>
                </a:solidFill>
                <a:effectLst/>
                <a:latin typeface="Arial" panose="020B0604020202020204" pitchFamily="34" charset="0"/>
              </a:rPr>
              <a:t>Borrar una fila de una tabla.</a:t>
            </a:r>
          </a:p>
        </p:txBody>
      </p:sp>
      <p:sp>
        <p:nvSpPr>
          <p:cNvPr id="8" name="CuadroTexto 7">
            <a:extLst>
              <a:ext uri="{FF2B5EF4-FFF2-40B4-BE49-F238E27FC236}">
                <a16:creationId xmlns:a16="http://schemas.microsoft.com/office/drawing/2014/main" id="{52036B3B-1B4D-49A6-C8F7-49471EDC9D37}"/>
              </a:ext>
            </a:extLst>
          </p:cNvPr>
          <p:cNvSpPr txBox="1"/>
          <p:nvPr/>
        </p:nvSpPr>
        <p:spPr>
          <a:xfrm>
            <a:off x="301169" y="1695245"/>
            <a:ext cx="6197600" cy="1200329"/>
          </a:xfrm>
          <a:prstGeom prst="rect">
            <a:avLst/>
          </a:prstGeom>
          <a:solidFill>
            <a:schemeClr val="tx1">
              <a:lumMod val="75000"/>
              <a:lumOff val="25000"/>
            </a:schemeClr>
          </a:solidFill>
        </p:spPr>
        <p:txBody>
          <a:bodyPr wrap="square">
            <a:spAutoFit/>
          </a:bodyPr>
          <a:lstStyle/>
          <a:p>
            <a:r>
              <a:rPr lang="es-AR" sz="1200" b="0" dirty="0" err="1">
                <a:solidFill>
                  <a:srgbClr val="C586C0"/>
                </a:solidFill>
                <a:effectLst/>
                <a:latin typeface="Consolas" panose="020B0609020204030204" pitchFamily="49" charset="0"/>
              </a:rPr>
              <a:t>import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sqlite3</a:t>
            </a:r>
            <a:endParaRPr lang="es-AR" sz="1200" b="0" dirty="0">
              <a:solidFill>
                <a:srgbClr val="D4D4D4"/>
              </a:solidFill>
              <a:effectLst/>
              <a:latin typeface="Consolas" panose="020B0609020204030204" pitchFamily="49" charset="0"/>
            </a:endParaRPr>
          </a:p>
          <a:p>
            <a:br>
              <a:rPr lang="es-AR" sz="1200" b="0" dirty="0">
                <a:solidFill>
                  <a:srgbClr val="D4D4D4"/>
                </a:solidFill>
                <a:effectLst/>
                <a:latin typeface="Consolas" panose="020B0609020204030204" pitchFamily="49" charset="0"/>
              </a:rPr>
            </a:br>
            <a:r>
              <a:rPr lang="es-AR" sz="1200" b="0" dirty="0" err="1">
                <a:solidFill>
                  <a:srgbClr val="9CDCFE"/>
                </a:solidFill>
                <a:effectLst/>
                <a:latin typeface="Consolas" panose="020B0609020204030204" pitchFamily="49" charset="0"/>
              </a:rPr>
              <a:t>conexion</a:t>
            </a:r>
            <a:r>
              <a:rPr lang="es-AR" sz="1200" b="0" dirty="0">
                <a:solidFill>
                  <a:srgbClr val="D4D4D4"/>
                </a:solidFill>
                <a:effectLst/>
                <a:latin typeface="Consolas" panose="020B0609020204030204" pitchFamily="49" charset="0"/>
              </a:rPr>
              <a:t>=</a:t>
            </a:r>
            <a:r>
              <a:rPr lang="es-AR" sz="1200" b="0" dirty="0">
                <a:solidFill>
                  <a:srgbClr val="4EC9B0"/>
                </a:solidFill>
                <a:effectLst/>
                <a:latin typeface="Consolas" panose="020B0609020204030204" pitchFamily="49" charset="0"/>
              </a:rPr>
              <a:t>sqlite3</a:t>
            </a:r>
            <a:r>
              <a:rPr lang="es-AR" sz="1200" b="0" dirty="0">
                <a:solidFill>
                  <a:srgbClr val="D4D4D4"/>
                </a:solidFill>
                <a:effectLst/>
                <a:latin typeface="Consolas" panose="020B0609020204030204" pitchFamily="49" charset="0"/>
              </a:rPr>
              <a:t>.</a:t>
            </a:r>
            <a:r>
              <a:rPr lang="es-AR" sz="1200" b="0" dirty="0">
                <a:solidFill>
                  <a:srgbClr val="DCDCAA"/>
                </a:solidFill>
                <a:effectLst/>
                <a:latin typeface="Consolas" panose="020B0609020204030204" pitchFamily="49" charset="0"/>
              </a:rPr>
              <a:t>connect</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"bd1.db"</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conexion.execute</a:t>
            </a:r>
            <a:r>
              <a:rPr lang="es-AR" sz="1200" b="0" dirty="0">
                <a:solidFill>
                  <a:srgbClr val="D4D4D4"/>
                </a:solidFill>
                <a:effectLst/>
                <a:latin typeface="Consolas" panose="020B0609020204030204" pitchFamily="49" charset="0"/>
              </a:rPr>
              <a: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delete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from</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articulos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where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codigo</a:t>
            </a:r>
            <a:r>
              <a:rPr lang="es-AR" sz="1200" b="0" dirty="0">
                <a:solidFill>
                  <a:srgbClr val="CE9178"/>
                </a:solidFill>
                <a:effectLst/>
                <a:latin typeface="Consolas" panose="020B0609020204030204" pitchFamily="49" charset="0"/>
              </a:rPr>
              <a:t>=1 "</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conexion.commit</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conexion</a:t>
            </a:r>
            <a:r>
              <a:rPr lang="es-AR" sz="1200" b="0" dirty="0" err="1">
                <a:solidFill>
                  <a:srgbClr val="D4D4D4"/>
                </a:solidFill>
                <a:effectLst/>
                <a:latin typeface="Consolas" panose="020B0609020204030204" pitchFamily="49" charset="0"/>
              </a:rPr>
              <a:t>.</a:t>
            </a:r>
            <a:r>
              <a:rPr lang="es-AR" sz="1200" b="0" dirty="0" err="1">
                <a:solidFill>
                  <a:srgbClr val="DCDCAA"/>
                </a:solidFill>
                <a:effectLst/>
                <a:latin typeface="Consolas" panose="020B0609020204030204" pitchFamily="49" charset="0"/>
              </a:rPr>
              <a:t>close</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3B65D0A9-AC68-1643-F352-D7223DB3CF6C}"/>
              </a:ext>
            </a:extLst>
          </p:cNvPr>
          <p:cNvSpPr txBox="1"/>
          <p:nvPr/>
        </p:nvSpPr>
        <p:spPr>
          <a:xfrm>
            <a:off x="301169" y="3429000"/>
            <a:ext cx="6096000" cy="830997"/>
          </a:xfrm>
          <a:prstGeom prst="rect">
            <a:avLst/>
          </a:prstGeom>
          <a:noFill/>
        </p:spPr>
        <p:txBody>
          <a:bodyPr wrap="square">
            <a:spAutoFit/>
          </a:bodyPr>
          <a:lstStyle/>
          <a:p>
            <a:r>
              <a:rPr lang="es-MX" sz="1200" dirty="0"/>
              <a:t>El resultado de este comando SQL </a:t>
            </a:r>
            <a:r>
              <a:rPr lang="es-MX" sz="1200" dirty="0" err="1"/>
              <a:t>select</a:t>
            </a:r>
            <a:r>
              <a:rPr lang="es-MX" sz="1200" dirty="0"/>
              <a:t> puede ser de una fila si existe el código de artículo ingresado o cero filas:</a:t>
            </a:r>
          </a:p>
          <a:p>
            <a:endParaRPr lang="es-MX" sz="1200" dirty="0"/>
          </a:p>
          <a:p>
            <a:endParaRPr lang="es-MX" sz="1200" dirty="0"/>
          </a:p>
        </p:txBody>
      </p:sp>
      <p:pic>
        <p:nvPicPr>
          <p:cNvPr id="2" name="Imagen 1">
            <a:hlinkClick r:id="rId5"/>
            <a:extLst>
              <a:ext uri="{FF2B5EF4-FFF2-40B4-BE49-F238E27FC236}">
                <a16:creationId xmlns:a16="http://schemas.microsoft.com/office/drawing/2014/main" id="{C50AF13B-1E61-41C5-7A74-8EE14B6D4DFD}"/>
              </a:ext>
            </a:extLst>
          </p:cNvPr>
          <p:cNvPicPr>
            <a:picLocks noChangeAspect="1"/>
          </p:cNvPicPr>
          <p:nvPr/>
        </p:nvPicPr>
        <p:blipFill>
          <a:blip r:embed="rId6">
            <a:duotone>
              <a:prstClr val="black"/>
              <a:schemeClr val="accent1">
                <a:tint val="45000"/>
                <a:satMod val="400000"/>
              </a:schemeClr>
            </a:duotone>
          </a:blip>
          <a:stretch>
            <a:fillRect/>
          </a:stretch>
        </p:blipFill>
        <p:spPr>
          <a:xfrm>
            <a:off x="10904575" y="5310268"/>
            <a:ext cx="992674" cy="771009"/>
          </a:xfrm>
          <a:prstGeom prst="rect">
            <a:avLst/>
          </a:prstGeom>
        </p:spPr>
      </p:pic>
      <p:sp>
        <p:nvSpPr>
          <p:cNvPr id="7" name="CuadroTexto 6">
            <a:extLst>
              <a:ext uri="{FF2B5EF4-FFF2-40B4-BE49-F238E27FC236}">
                <a16:creationId xmlns:a16="http://schemas.microsoft.com/office/drawing/2014/main" id="{9D063770-BE2B-3479-5BDD-0EE7EDF7BB90}"/>
              </a:ext>
            </a:extLst>
          </p:cNvPr>
          <p:cNvSpPr txBox="1"/>
          <p:nvPr/>
        </p:nvSpPr>
        <p:spPr>
          <a:xfrm>
            <a:off x="10881687" y="6097319"/>
            <a:ext cx="1080296" cy="276999"/>
          </a:xfrm>
          <a:prstGeom prst="rect">
            <a:avLst/>
          </a:prstGeom>
          <a:noFill/>
        </p:spPr>
        <p:txBody>
          <a:bodyPr wrap="none" rtlCol="0">
            <a:spAutoFit/>
          </a:bodyPr>
          <a:lstStyle/>
          <a:p>
            <a:r>
              <a:rPr lang="es-AR" sz="1200" b="1" dirty="0">
                <a:solidFill>
                  <a:srgbClr val="3A8995"/>
                </a:solidFill>
              </a:rPr>
              <a:t>06 Borrar.py</a:t>
            </a:r>
          </a:p>
        </p:txBody>
      </p:sp>
      <p:pic>
        <p:nvPicPr>
          <p:cNvPr id="10" name="Cámara 9">
            <a:extLst>
              <a:ext uri="{FF2B5EF4-FFF2-40B4-BE49-F238E27FC236}">
                <a16:creationId xmlns:a16="http://schemas.microsoft.com/office/drawing/2014/main" id="{1387EF63-C420-4BB7-A361-161D017C070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359661" y="498063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15670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BE9DAF-DA05-4973-8232-49413D8A9F4C}"/>
              </a:ext>
            </a:extLst>
          </p:cNvPr>
          <p:cNvSpPr txBox="1"/>
          <p:nvPr/>
        </p:nvSpPr>
        <p:spPr>
          <a:xfrm>
            <a:off x="6270689" y="2568753"/>
            <a:ext cx="3568440" cy="830997"/>
          </a:xfrm>
          <a:prstGeom prst="rect">
            <a:avLst/>
          </a:prstGeom>
          <a:noFill/>
        </p:spPr>
        <p:txBody>
          <a:bodyPr wrap="square" rtlCol="0" anchor="ctr">
            <a:spAutoFit/>
          </a:bodyPr>
          <a:lstStyle/>
          <a:p>
            <a:r>
              <a:rPr lang="es-MX" altLang="ko-KR" sz="4800" b="1" dirty="0">
                <a:solidFill>
                  <a:schemeClr val="bg1"/>
                </a:solidFill>
                <a:cs typeface="Arial" pitchFamily="34" charset="0"/>
              </a:rPr>
              <a:t>PYTHON</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F46F0091-4B3B-4353-8B1A-2E77D3AC4EE0}"/>
              </a:ext>
            </a:extLst>
          </p:cNvPr>
          <p:cNvSpPr txBox="1"/>
          <p:nvPr/>
        </p:nvSpPr>
        <p:spPr>
          <a:xfrm>
            <a:off x="6270689" y="3835887"/>
            <a:ext cx="3954331" cy="276999"/>
          </a:xfrm>
          <a:prstGeom prst="rect">
            <a:avLst/>
          </a:prstGeom>
          <a:noFill/>
        </p:spPr>
        <p:txBody>
          <a:bodyPr wrap="square" rtlCol="0" anchor="ctr">
            <a:spAutoFit/>
          </a:bodyPr>
          <a:lstStyle/>
          <a:p>
            <a:r>
              <a:rPr lang="en-US" altLang="ko-KR" sz="1200" dirty="0">
                <a:solidFill>
                  <a:schemeClr val="bg1"/>
                </a:solidFill>
                <a:cs typeface="Arial" pitchFamily="34" charset="0"/>
              </a:rPr>
              <a:t>PYTHON &amp; SQLite &amp; </a:t>
            </a:r>
            <a:r>
              <a:rPr lang="en-US" altLang="ko-KR" sz="1200" dirty="0" err="1">
                <a:solidFill>
                  <a:schemeClr val="bg1"/>
                </a:solidFill>
                <a:cs typeface="Arial" pitchFamily="34" charset="0"/>
              </a:rPr>
              <a:t>TKinter</a:t>
            </a: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00F602D8-164F-4B9D-9CCE-E6C9B0038A1D}"/>
              </a:ext>
            </a:extLst>
          </p:cNvPr>
          <p:cNvSpPr txBox="1"/>
          <p:nvPr/>
        </p:nvSpPr>
        <p:spPr>
          <a:xfrm>
            <a:off x="6235597" y="3392151"/>
            <a:ext cx="3568440" cy="461665"/>
          </a:xfrm>
          <a:prstGeom prst="rect">
            <a:avLst/>
          </a:prstGeom>
          <a:noFill/>
        </p:spPr>
        <p:txBody>
          <a:bodyPr wrap="square" rtlCol="0" anchor="ctr">
            <a:spAutoFit/>
          </a:bodyPr>
          <a:lstStyle/>
          <a:p>
            <a:r>
              <a:rPr lang="es-MX" altLang="ko-KR" sz="2400" dirty="0">
                <a:solidFill>
                  <a:schemeClr val="bg1"/>
                </a:solidFill>
                <a:cs typeface="Arial" pitchFamily="34" charset="0"/>
              </a:rPr>
              <a:t>GUI &amp; </a:t>
            </a:r>
            <a:r>
              <a:rPr lang="es-MX" altLang="ko-KR" sz="2400" dirty="0" err="1">
                <a:solidFill>
                  <a:schemeClr val="bg1"/>
                </a:solidFill>
                <a:cs typeface="Arial" pitchFamily="34" charset="0"/>
              </a:rPr>
              <a:t>DataBase</a:t>
            </a:r>
            <a:endParaRPr lang="ko-KR" altLang="en-US" sz="2400" dirty="0">
              <a:solidFill>
                <a:schemeClr val="bg1"/>
              </a:solidFill>
              <a:cs typeface="Arial" pitchFamily="34" charset="0"/>
            </a:endParaRPr>
          </a:p>
        </p:txBody>
      </p:sp>
      <p:pic>
        <p:nvPicPr>
          <p:cNvPr id="3" name="Imagen 2">
            <a:extLst>
              <a:ext uri="{FF2B5EF4-FFF2-40B4-BE49-F238E27FC236}">
                <a16:creationId xmlns:a16="http://schemas.microsoft.com/office/drawing/2014/main" id="{E438E17C-7957-7ED6-6D19-AD1ABF4E44BC}"/>
              </a:ext>
            </a:extLst>
          </p:cNvPr>
          <p:cNvPicPr>
            <a:picLocks noChangeAspect="1"/>
          </p:cNvPicPr>
          <p:nvPr/>
        </p:nvPicPr>
        <p:blipFill>
          <a:blip r:embed="rId2">
            <a:duotone>
              <a:schemeClr val="accent1">
                <a:shade val="45000"/>
                <a:satMod val="135000"/>
              </a:schemeClr>
              <a:prstClr val="white"/>
            </a:duotone>
          </a:blip>
          <a:stretch>
            <a:fillRect/>
          </a:stretch>
        </p:blipFill>
        <p:spPr>
          <a:xfrm>
            <a:off x="6270689" y="4259756"/>
            <a:ext cx="3126714" cy="1053123"/>
          </a:xfrm>
          <a:prstGeom prst="rect">
            <a:avLst/>
          </a:prstGeom>
        </p:spPr>
      </p:pic>
      <p:pic>
        <p:nvPicPr>
          <p:cNvPr id="2" name="Imagen 1">
            <a:extLst>
              <a:ext uri="{FF2B5EF4-FFF2-40B4-BE49-F238E27FC236}">
                <a16:creationId xmlns:a16="http://schemas.microsoft.com/office/drawing/2014/main" id="{D031B316-2C85-F111-A0C5-BEDB6BF2D91E}"/>
              </a:ext>
            </a:extLst>
          </p:cNvPr>
          <p:cNvPicPr>
            <a:picLocks noChangeAspect="1"/>
          </p:cNvPicPr>
          <p:nvPr/>
        </p:nvPicPr>
        <p:blipFill>
          <a:blip r:embed="rId3">
            <a:duotone>
              <a:schemeClr val="accent1">
                <a:shade val="45000"/>
                <a:satMod val="135000"/>
              </a:schemeClr>
              <a:prstClr val="white"/>
            </a:duotone>
          </a:blip>
          <a:stretch>
            <a:fillRect/>
          </a:stretch>
        </p:blipFill>
        <p:spPr>
          <a:xfrm>
            <a:off x="7869904" y="5332581"/>
            <a:ext cx="914400" cy="254336"/>
          </a:xfrm>
          <a:prstGeom prst="rect">
            <a:avLst/>
          </a:prstGeom>
        </p:spPr>
      </p:pic>
      <p:pic>
        <p:nvPicPr>
          <p:cNvPr id="7" name="Cámara 6">
            <a:extLst>
              <a:ext uri="{FF2B5EF4-FFF2-40B4-BE49-F238E27FC236}">
                <a16:creationId xmlns:a16="http://schemas.microsoft.com/office/drawing/2014/main" id="{D010D63A-BBF2-5B12-0401-49A89AE6171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166959" y="3066331"/>
            <a:ext cx="1539112" cy="1539112"/>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D7CAC69A-8134-E710-F8E3-7FC38CED6EF2}"/>
              </a:ext>
            </a:extLst>
          </p:cNvPr>
          <p:cNvSpPr/>
          <p:nvPr/>
        </p:nvSpPr>
        <p:spPr>
          <a:xfrm>
            <a:off x="5821064" y="2721295"/>
            <a:ext cx="112295" cy="232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1420AE18-2991-1BC5-DD10-015327A5DA9F}"/>
              </a:ext>
            </a:extLst>
          </p:cNvPr>
          <p:cNvSpPr txBox="1"/>
          <p:nvPr/>
        </p:nvSpPr>
        <p:spPr>
          <a:xfrm>
            <a:off x="340366" y="3132248"/>
            <a:ext cx="5312117" cy="1477328"/>
          </a:xfrm>
          <a:prstGeom prst="rect">
            <a:avLst/>
          </a:prstGeom>
          <a:noFill/>
        </p:spPr>
        <p:txBody>
          <a:bodyPr wrap="square">
            <a:spAutoFit/>
          </a:bodyPr>
          <a:lstStyle/>
          <a:p>
            <a:pPr algn="r"/>
            <a:r>
              <a:rPr lang="es-MX" dirty="0">
                <a:solidFill>
                  <a:srgbClr val="E2EEFF"/>
                </a:solidFill>
                <a:latin typeface="Google Sans"/>
              </a:rPr>
              <a:t>Es muy posible que necesitemos en algunas situaciones acceder a una base de datos de SQLite desde una aplicación con una interfaz visual.</a:t>
            </a:r>
          </a:p>
          <a:p>
            <a:pPr algn="r"/>
            <a:r>
              <a:rPr lang="es-MX" dirty="0">
                <a:solidFill>
                  <a:srgbClr val="E2EEFF"/>
                </a:solidFill>
                <a:latin typeface="Google Sans"/>
              </a:rPr>
              <a:t>Implementaremos el mismo problema que resolvimos cuando trabajamos con el gestor de base de datos.</a:t>
            </a:r>
            <a:endParaRPr lang="es-AR" dirty="0">
              <a:solidFill>
                <a:srgbClr val="E2EEFF"/>
              </a:solidFill>
              <a:latin typeface="Google Sans"/>
            </a:endParaRPr>
          </a:p>
        </p:txBody>
      </p:sp>
    </p:spTree>
    <p:extLst>
      <p:ext uri="{BB962C8B-B14F-4D97-AF65-F5344CB8AC3E}">
        <p14:creationId xmlns:p14="http://schemas.microsoft.com/office/powerpoint/2010/main" val="48086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136366" y="910524"/>
            <a:ext cx="6197600" cy="2308324"/>
          </a:xfrm>
          <a:prstGeom prst="rect">
            <a:avLst/>
          </a:prstGeom>
          <a:noFill/>
        </p:spPr>
        <p:txBody>
          <a:bodyPr wrap="square">
            <a:spAutoFit/>
          </a:bodyPr>
          <a:lstStyle/>
          <a:p>
            <a:r>
              <a:rPr lang="es-MX" sz="1200" dirty="0"/>
              <a:t>Es muy posible que necesitemos en algunas situaciones acceder a una base de datos de SQLite desde una aplicación con una interfaz visual.</a:t>
            </a:r>
          </a:p>
          <a:p>
            <a:r>
              <a:rPr lang="es-MX" sz="1200" dirty="0"/>
              <a:t>Implementaremos el mismo problema que resolvimos cuando trabajamos con el gestor de base de datos MySQL.</a:t>
            </a:r>
          </a:p>
          <a:p>
            <a:endParaRPr lang="es-MX" sz="1200" dirty="0"/>
          </a:p>
          <a:p>
            <a:r>
              <a:rPr lang="es-MX" sz="1200" b="1" dirty="0"/>
              <a:t>Problema:</a:t>
            </a:r>
            <a:br>
              <a:rPr lang="es-MX" sz="1200" b="1" dirty="0"/>
            </a:br>
            <a:endParaRPr lang="es-MX" sz="1200" b="1" dirty="0"/>
          </a:p>
          <a:p>
            <a:r>
              <a:rPr lang="es-MX" sz="1200" dirty="0"/>
              <a:t>Desarrollar una aplicación visual con la librería </a:t>
            </a:r>
            <a:r>
              <a:rPr lang="es-MX" sz="1200" dirty="0" err="1"/>
              <a:t>tkinter</a:t>
            </a:r>
            <a:r>
              <a:rPr lang="es-MX" sz="1200" dirty="0"/>
              <a:t> que permita implementar los algoritmos de carga de artículos, consulta por código y listado completo.</a:t>
            </a:r>
          </a:p>
          <a:p>
            <a:endParaRPr lang="es-MX" sz="1200" dirty="0"/>
          </a:p>
          <a:p>
            <a:r>
              <a:rPr lang="es-MX" sz="1200" dirty="0"/>
              <a:t>Trabajaremos con la base de datos 'bd1.db' que creamos en el concepto anterior.</a:t>
            </a:r>
          </a:p>
          <a:p>
            <a:r>
              <a:rPr lang="es-MX" sz="1200" dirty="0"/>
              <a:t>Las interfaz visual para la carga debe ser:</a:t>
            </a:r>
            <a:endParaRPr lang="es-AR"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785"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8B2232E-7FB8-582C-C4E7-398C421702FD}"/>
              </a:ext>
            </a:extLst>
          </p:cNvPr>
          <p:cNvPicPr>
            <a:picLocks noChangeAspect="1"/>
          </p:cNvPicPr>
          <p:nvPr/>
        </p:nvPicPr>
        <p:blipFill>
          <a:blip r:embed="rId7"/>
          <a:stretch>
            <a:fillRect/>
          </a:stretch>
        </p:blipFill>
        <p:spPr>
          <a:xfrm>
            <a:off x="7935806" y="5140589"/>
            <a:ext cx="2116556" cy="712887"/>
          </a:xfrm>
          <a:prstGeom prst="rect">
            <a:avLst/>
          </a:prstGeom>
        </p:spPr>
      </p:pic>
      <p:pic>
        <p:nvPicPr>
          <p:cNvPr id="2" name="Cámara 1">
            <a:extLst>
              <a:ext uri="{FF2B5EF4-FFF2-40B4-BE49-F238E27FC236}">
                <a16:creationId xmlns:a16="http://schemas.microsoft.com/office/drawing/2014/main" id="{CE4225EE-F7B9-F666-BCF2-32AF7B398AC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945005" y="3007151"/>
            <a:ext cx="1158307" cy="1158307"/>
          </a:xfrm>
          <a:prstGeom prst="ellipse">
            <a:avLst/>
          </a:prstGeom>
          <a:ln>
            <a:noFill/>
          </a:ln>
          <a:effectLst>
            <a:outerShdw blurRad="190500" algn="tl" rotWithShape="0">
              <a:srgbClr val="000000">
                <a:alpha val="30000"/>
              </a:srgbClr>
            </a:outerShdw>
          </a:effectLst>
        </p:spPr>
      </p:pic>
      <p:sp>
        <p:nvSpPr>
          <p:cNvPr id="8" name="Rectángulo 7">
            <a:extLst>
              <a:ext uri="{FF2B5EF4-FFF2-40B4-BE49-F238E27FC236}">
                <a16:creationId xmlns:a16="http://schemas.microsoft.com/office/drawing/2014/main" id="{20BF21D6-BAB0-D5BF-C459-599FEF419EEF}"/>
              </a:ext>
            </a:extLst>
          </p:cNvPr>
          <p:cNvSpPr/>
          <p:nvPr/>
        </p:nvSpPr>
        <p:spPr>
          <a:xfrm>
            <a:off x="4132086" y="3976576"/>
            <a:ext cx="3021516" cy="234979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9C55C5E0-2E8D-79A5-4D6E-4DF1BDBDD120}"/>
              </a:ext>
            </a:extLst>
          </p:cNvPr>
          <p:cNvSpPr/>
          <p:nvPr/>
        </p:nvSpPr>
        <p:spPr>
          <a:xfrm>
            <a:off x="4274581" y="4165458"/>
            <a:ext cx="489786" cy="30834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E6522CC1-233D-D26F-A2C3-0D9D81ABD4EB}"/>
              </a:ext>
            </a:extLst>
          </p:cNvPr>
          <p:cNvSpPr/>
          <p:nvPr/>
        </p:nvSpPr>
        <p:spPr>
          <a:xfrm>
            <a:off x="4217078" y="4065913"/>
            <a:ext cx="2119554" cy="131416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66DDF66C-60B2-301C-343E-CDAA69D9CF30}"/>
              </a:ext>
            </a:extLst>
          </p:cNvPr>
          <p:cNvSpPr txBox="1"/>
          <p:nvPr/>
        </p:nvSpPr>
        <p:spPr>
          <a:xfrm>
            <a:off x="6443589" y="774833"/>
            <a:ext cx="5559917" cy="1785104"/>
          </a:xfrm>
          <a:prstGeom prst="rect">
            <a:avLst/>
          </a:prstGeom>
          <a:solidFill>
            <a:schemeClr val="bg2">
              <a:lumMod val="50000"/>
            </a:schemeClr>
          </a:solidFill>
        </p:spPr>
        <p:txBody>
          <a:bodyPr wrap="square">
            <a:spAutoFit/>
          </a:bodyPr>
          <a:lstStyle/>
          <a:p>
            <a:r>
              <a:rPr lang="es-AR" sz="1100" b="0" dirty="0">
                <a:solidFill>
                  <a:srgbClr val="9CDCFE"/>
                </a:solidFill>
                <a:effectLst/>
                <a:latin typeface="Consolas" panose="020B0609020204030204" pitchFamily="49" charset="0"/>
              </a:rPr>
              <a:t>        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articulos</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Articulos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title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"Mantenimiento de artículos"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Notebook</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ventana1</a:t>
            </a:r>
            <a:r>
              <a:rPr lang="es-AR" sz="1100" b="0" dirty="0">
                <a:solidFill>
                  <a:srgbClr val="D4D4D4"/>
                </a:solidFill>
                <a:effectLst/>
                <a:latin typeface="Consolas" panose="020B0609020204030204" pitchFamily="49" charset="0"/>
              </a:rPr>
              <a:t>) </a:t>
            </a:r>
          </a:p>
          <a:p>
            <a:endParaRPr lang="es-AR" sz="1100" b="0" dirty="0">
              <a:solidFill>
                <a:srgbClr val="9CDCFE"/>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    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 </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Frame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cuaderno1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add</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"Consulta por código"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LabelFrame</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pagina2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"Artículo"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grid</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column</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row</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padx</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5</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pady</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label1</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ttk</a:t>
            </a:r>
            <a:r>
              <a:rPr lang="es-AR" sz="1100" b="0" dirty="0" err="1">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Label</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labelframe2</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text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"Código:"</a:t>
            </a:r>
            <a:r>
              <a:rPr lang="es-AR" sz="1100" b="0" dirty="0">
                <a:solidFill>
                  <a:srgbClr val="D4D4D4"/>
                </a:solidFill>
                <a:effectLst/>
                <a:latin typeface="Consolas" panose="020B0609020204030204" pitchFamily="49" charset="0"/>
              </a:rPr>
              <a:t>)</a:t>
            </a:r>
          </a:p>
        </p:txBody>
      </p:sp>
      <p:sp>
        <p:nvSpPr>
          <p:cNvPr id="5" name="Rectángulo 4">
            <a:extLst>
              <a:ext uri="{FF2B5EF4-FFF2-40B4-BE49-F238E27FC236}">
                <a16:creationId xmlns:a16="http://schemas.microsoft.com/office/drawing/2014/main" id="{8E1328DD-CCC5-3977-5945-466E04D47D02}"/>
              </a:ext>
            </a:extLst>
          </p:cNvPr>
          <p:cNvSpPr/>
          <p:nvPr/>
        </p:nvSpPr>
        <p:spPr>
          <a:xfrm>
            <a:off x="3981840" y="3298673"/>
            <a:ext cx="3333750" cy="32004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9E45D392-7CBA-69AC-6B21-35468D6BDA7C}"/>
              </a:ext>
            </a:extLst>
          </p:cNvPr>
          <p:cNvSpPr/>
          <p:nvPr/>
        </p:nvSpPr>
        <p:spPr>
          <a:xfrm>
            <a:off x="4050233" y="3655354"/>
            <a:ext cx="3166530" cy="277215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Flecha: a la derecha 19">
            <a:extLst>
              <a:ext uri="{FF2B5EF4-FFF2-40B4-BE49-F238E27FC236}">
                <a16:creationId xmlns:a16="http://schemas.microsoft.com/office/drawing/2014/main" id="{BAE0DA93-0C16-256D-7EC3-CEA9D5B1FA42}"/>
              </a:ext>
            </a:extLst>
          </p:cNvPr>
          <p:cNvSpPr/>
          <p:nvPr/>
        </p:nvSpPr>
        <p:spPr>
          <a:xfrm>
            <a:off x="6344599" y="1587477"/>
            <a:ext cx="7249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Flecha: a la derecha 20">
            <a:extLst>
              <a:ext uri="{FF2B5EF4-FFF2-40B4-BE49-F238E27FC236}">
                <a16:creationId xmlns:a16="http://schemas.microsoft.com/office/drawing/2014/main" id="{FB0A3369-9BC6-CE3F-B4A3-8C8B032A1A8F}"/>
              </a:ext>
            </a:extLst>
          </p:cNvPr>
          <p:cNvSpPr/>
          <p:nvPr/>
        </p:nvSpPr>
        <p:spPr>
          <a:xfrm>
            <a:off x="6333966" y="1908917"/>
            <a:ext cx="7249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Flecha: a la derecha 21">
            <a:extLst>
              <a:ext uri="{FF2B5EF4-FFF2-40B4-BE49-F238E27FC236}">
                <a16:creationId xmlns:a16="http://schemas.microsoft.com/office/drawing/2014/main" id="{932C2D6F-B4DD-105A-0BA7-34A2FC846E66}"/>
              </a:ext>
            </a:extLst>
          </p:cNvPr>
          <p:cNvSpPr/>
          <p:nvPr/>
        </p:nvSpPr>
        <p:spPr>
          <a:xfrm>
            <a:off x="6375033" y="2238837"/>
            <a:ext cx="673247" cy="33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Flecha: a la derecha 23">
            <a:extLst>
              <a:ext uri="{FF2B5EF4-FFF2-40B4-BE49-F238E27FC236}">
                <a16:creationId xmlns:a16="http://schemas.microsoft.com/office/drawing/2014/main" id="{2F781E14-89ED-3F5A-F5BD-BE06E4D57AE1}"/>
              </a:ext>
            </a:extLst>
          </p:cNvPr>
          <p:cNvSpPr/>
          <p:nvPr/>
        </p:nvSpPr>
        <p:spPr>
          <a:xfrm>
            <a:off x="6344599" y="1266037"/>
            <a:ext cx="714314" cy="326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Flecha: a la derecha 24">
            <a:extLst>
              <a:ext uri="{FF2B5EF4-FFF2-40B4-BE49-F238E27FC236}">
                <a16:creationId xmlns:a16="http://schemas.microsoft.com/office/drawing/2014/main" id="{E18E4133-876E-434D-ABBC-9B3E7E39E21B}"/>
              </a:ext>
            </a:extLst>
          </p:cNvPr>
          <p:cNvSpPr/>
          <p:nvPr/>
        </p:nvSpPr>
        <p:spPr>
          <a:xfrm>
            <a:off x="6333966" y="932254"/>
            <a:ext cx="714314" cy="321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163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5" grpId="0" animBg="1"/>
      <p:bldP spid="7" grpId="0" animBg="1"/>
      <p:bldP spid="20" grpId="0" animBg="1"/>
      <p:bldP spid="21" grpId="0" animBg="1"/>
      <p:bldP spid="22" grpId="0" animBg="1"/>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sp>
        <p:nvSpPr>
          <p:cNvPr id="5" name="CuadroTexto 4">
            <a:extLst>
              <a:ext uri="{FF2B5EF4-FFF2-40B4-BE49-F238E27FC236}">
                <a16:creationId xmlns:a16="http://schemas.microsoft.com/office/drawing/2014/main" id="{031DA0EC-4E26-8953-4F19-F0413DE4B43B}"/>
              </a:ext>
            </a:extLst>
          </p:cNvPr>
          <p:cNvSpPr txBox="1"/>
          <p:nvPr/>
        </p:nvSpPr>
        <p:spPr>
          <a:xfrm>
            <a:off x="92243" y="6309812"/>
            <a:ext cx="11454063" cy="461665"/>
          </a:xfrm>
          <a:prstGeom prst="rect">
            <a:avLst/>
          </a:prstGeom>
          <a:noFill/>
        </p:spPr>
        <p:txBody>
          <a:bodyPr wrap="square">
            <a:spAutoFit/>
          </a:bodyPr>
          <a:lstStyle/>
          <a:p>
            <a:endParaRPr lang="es-MX" sz="1200" dirty="0"/>
          </a:p>
          <a:p>
            <a:r>
              <a:rPr lang="es-MX" sz="1200" dirty="0"/>
              <a:t>https://www.tutorialesprogramacionya.com/pythonya/detalleconcepto.php?punto=88&amp;codigo=89&amp;inicio=75</a:t>
            </a:r>
            <a:endParaRPr lang="es-AR" sz="1200" dirty="0"/>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989083"/>
            <a:ext cx="6197600" cy="461665"/>
          </a:xfrm>
          <a:prstGeom prst="rect">
            <a:avLst/>
          </a:prstGeom>
          <a:noFill/>
        </p:spPr>
        <p:txBody>
          <a:bodyPr wrap="square">
            <a:spAutoFit/>
          </a:bodyPr>
          <a:lstStyle/>
          <a:p>
            <a:r>
              <a:rPr lang="es-MX" sz="1200" b="0" i="0" dirty="0">
                <a:solidFill>
                  <a:srgbClr val="333333"/>
                </a:solidFill>
                <a:effectLst/>
                <a:latin typeface="Arial" panose="020B0604020202020204" pitchFamily="34" charset="0"/>
              </a:rPr>
              <a:t>Para trabajar un poco más ordenado en la resolución de este problema lo dividiremos en dos módulos </a:t>
            </a:r>
            <a:r>
              <a:rPr lang="es-MX" sz="1200" b="1" i="0" dirty="0">
                <a:solidFill>
                  <a:srgbClr val="333333"/>
                </a:solidFill>
                <a:effectLst/>
                <a:latin typeface="Arial" panose="020B0604020202020204" pitchFamily="34" charset="0"/>
              </a:rPr>
              <a:t>'formularioarticulos.py' y 'articulos.py'.</a:t>
            </a:r>
            <a:endParaRPr lang="es-AR" sz="1200" b="1"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52"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2BDDDB4-9384-3570-947F-C98D7BAEA47B}"/>
              </a:ext>
            </a:extLst>
          </p:cNvPr>
          <p:cNvPicPr>
            <a:picLocks noChangeAspect="1"/>
          </p:cNvPicPr>
          <p:nvPr/>
        </p:nvPicPr>
        <p:blipFill>
          <a:blip r:embed="rId7"/>
          <a:stretch>
            <a:fillRect/>
          </a:stretch>
        </p:blipFill>
        <p:spPr>
          <a:xfrm>
            <a:off x="4388887" y="1633713"/>
            <a:ext cx="4098690" cy="1380499"/>
          </a:xfrm>
          <a:prstGeom prst="rect">
            <a:avLst/>
          </a:prstGeom>
        </p:spPr>
      </p:pic>
      <p:pic>
        <p:nvPicPr>
          <p:cNvPr id="1028" name="Picture 4" descr="Forty-Seven Best Practice Refactoring Techniques for Better Python Code |  by Bruce H. Cottman, Ph.D. | Better Programming">
            <a:extLst>
              <a:ext uri="{FF2B5EF4-FFF2-40B4-BE49-F238E27FC236}">
                <a16:creationId xmlns:a16="http://schemas.microsoft.com/office/drawing/2014/main" id="{A529B5C8-7D49-286E-3D41-C5CF9BD4E8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716" y="1530973"/>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Cámara 1">
            <a:extLst>
              <a:ext uri="{FF2B5EF4-FFF2-40B4-BE49-F238E27FC236}">
                <a16:creationId xmlns:a16="http://schemas.microsoft.com/office/drawing/2014/main" id="{12015421-CDCE-97CD-48D9-C841C2735BAF}"/>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0591529" y="86410"/>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957390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989083"/>
            <a:ext cx="6197600" cy="1938992"/>
          </a:xfrm>
          <a:prstGeom prst="rect">
            <a:avLst/>
          </a:prstGeom>
          <a:noFill/>
        </p:spPr>
        <p:txBody>
          <a:bodyPr wrap="square">
            <a:spAutoFit/>
          </a:bodyPr>
          <a:lstStyle/>
          <a:p>
            <a:r>
              <a:rPr lang="es-MX" sz="1200" dirty="0"/>
              <a:t>Es muy posible que necesitemos en algunas situaciones acceder a una base de datos de SQLite desde una aplicación con una interfaz visual.</a:t>
            </a:r>
          </a:p>
          <a:p>
            <a:endParaRPr lang="es-MX" sz="1200" dirty="0"/>
          </a:p>
          <a:p>
            <a:r>
              <a:rPr lang="es-MX" sz="1200" b="1" dirty="0"/>
              <a:t>Problema:</a:t>
            </a:r>
            <a:br>
              <a:rPr lang="es-MX" sz="1200" b="1" dirty="0"/>
            </a:br>
            <a:endParaRPr lang="es-MX" sz="1200" b="1" dirty="0"/>
          </a:p>
          <a:p>
            <a:r>
              <a:rPr lang="es-MX" sz="1200" dirty="0"/>
              <a:t>Desarrollar una aplicación visual con la librería </a:t>
            </a:r>
            <a:r>
              <a:rPr lang="es-MX" sz="1200" dirty="0" err="1"/>
              <a:t>tkinter</a:t>
            </a:r>
            <a:r>
              <a:rPr lang="es-MX" sz="1200" dirty="0"/>
              <a:t> que permita implementar los algoritmos de carga de artículos, consulta por código y listado completo.</a:t>
            </a:r>
          </a:p>
          <a:p>
            <a:endParaRPr lang="es-MX" sz="1200" dirty="0"/>
          </a:p>
          <a:p>
            <a:r>
              <a:rPr lang="es-MX" sz="1200" dirty="0"/>
              <a:t>Trabajaremos con la base de datos 'bd1.db' que creamos en el concepto anterior.</a:t>
            </a:r>
          </a:p>
          <a:p>
            <a:r>
              <a:rPr lang="es-MX" sz="1200" dirty="0"/>
              <a:t>Las interfaz visual para la carga debe ser:</a:t>
            </a:r>
            <a:endParaRPr lang="es-AR"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6" y="3321981"/>
            <a:ext cx="3333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52" y="3297407"/>
            <a:ext cx="330517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66" y="3287882"/>
            <a:ext cx="33147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1D2F48B-A1A9-98C8-0A74-934FED147E7B}"/>
              </a:ext>
            </a:extLst>
          </p:cNvPr>
          <p:cNvPicPr>
            <a:picLocks noChangeAspect="1"/>
          </p:cNvPicPr>
          <p:nvPr/>
        </p:nvPicPr>
        <p:blipFill>
          <a:blip r:embed="rId7"/>
          <a:stretch>
            <a:fillRect/>
          </a:stretch>
        </p:blipFill>
        <p:spPr>
          <a:xfrm>
            <a:off x="6438232" y="1661385"/>
            <a:ext cx="4098690" cy="1380499"/>
          </a:xfrm>
          <a:prstGeom prst="rect">
            <a:avLst/>
          </a:prstGeom>
        </p:spPr>
      </p:pic>
      <p:pic>
        <p:nvPicPr>
          <p:cNvPr id="6" name="Cámara 5">
            <a:extLst>
              <a:ext uri="{FF2B5EF4-FFF2-40B4-BE49-F238E27FC236}">
                <a16:creationId xmlns:a16="http://schemas.microsoft.com/office/drawing/2014/main" id="{3BB29B9B-2348-63F9-96D6-1E9597A5B240}"/>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578025" y="96913"/>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486800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197600" cy="4524315"/>
          </a:xfrm>
          <a:prstGeom prst="rect">
            <a:avLst/>
          </a:prstGeom>
          <a:noFill/>
        </p:spPr>
        <p:txBody>
          <a:bodyPr wrap="square">
            <a:spAutoFit/>
          </a:bodyPr>
          <a:lstStyle/>
          <a:p>
            <a:r>
              <a:rPr lang="es-MX" sz="1200" dirty="0"/>
              <a:t>Tener en cuenta que el módulo principal se encuentra en el archivo 'formularioarticulos.py' y es el que debemos ejecutar:</a:t>
            </a:r>
          </a:p>
          <a:p>
            <a:endParaRPr lang="es-MX" sz="1200" dirty="0">
              <a:solidFill>
                <a:srgbClr val="3A8995"/>
              </a:solidFill>
            </a:endParaRPr>
          </a:p>
          <a:p>
            <a:endParaRPr lang="es-MX" sz="1200" dirty="0"/>
          </a:p>
          <a:p>
            <a:endParaRPr lang="es-MX" sz="1200" dirty="0"/>
          </a:p>
          <a:p>
            <a:r>
              <a:rPr lang="es-MX" sz="1200" dirty="0"/>
              <a:t>Cuando al programa lo ejecutemos desde la línea de comandos fuera del editor VS </a:t>
            </a:r>
            <a:r>
              <a:rPr lang="es-MX" sz="1200" dirty="0" err="1"/>
              <a:t>Code</a:t>
            </a:r>
            <a:r>
              <a:rPr lang="es-MX" sz="1200" dirty="0"/>
              <a:t> debemos recordar de llamar al módulo principal:</a:t>
            </a:r>
          </a:p>
          <a:p>
            <a:endParaRPr lang="es-MX" sz="1200" dirty="0"/>
          </a:p>
          <a:p>
            <a:r>
              <a:rPr lang="es-MX" sz="1200" dirty="0" err="1">
                <a:solidFill>
                  <a:srgbClr val="3A8995"/>
                </a:solidFill>
              </a:rPr>
              <a:t>modulos</a:t>
            </a:r>
            <a:r>
              <a:rPr lang="es-MX" sz="1200" dirty="0">
                <a:solidFill>
                  <a:srgbClr val="3A8995"/>
                </a:solidFill>
              </a:rPr>
              <a:t> </a:t>
            </a:r>
            <a:r>
              <a:rPr lang="es-MX" sz="1200" dirty="0" err="1">
                <a:solidFill>
                  <a:srgbClr val="3A8995"/>
                </a:solidFill>
              </a:rPr>
              <a:t>python</a:t>
            </a:r>
            <a:r>
              <a:rPr lang="es-MX" sz="1200" dirty="0">
                <a:solidFill>
                  <a:srgbClr val="3A8995"/>
                </a:solidFill>
              </a:rPr>
              <a:t> </a:t>
            </a:r>
            <a:r>
              <a:rPr lang="es-MX" sz="1200" dirty="0" err="1">
                <a:solidFill>
                  <a:srgbClr val="3A8995"/>
                </a:solidFill>
              </a:rPr>
              <a:t>sqlite</a:t>
            </a:r>
            <a:endParaRPr lang="es-MX" sz="1200" dirty="0">
              <a:solidFill>
                <a:srgbClr val="3A8995"/>
              </a:solidFill>
            </a:endParaRPr>
          </a:p>
          <a:p>
            <a:endParaRPr lang="es-MX" sz="1200" dirty="0"/>
          </a:p>
          <a:p>
            <a:r>
              <a:rPr lang="es-MX" sz="1200" dirty="0"/>
              <a:t>Analicemos un poco el código del módulo 'formularioarticulos.py', lo primero que hacemos es importar los módulos necesarios para implementar la interfaz visual:</a:t>
            </a:r>
          </a:p>
          <a:p>
            <a:endParaRPr lang="es-MX" sz="1200" dirty="0"/>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Otro </a:t>
            </a:r>
            <a:r>
              <a:rPr lang="es-MX" sz="1200" dirty="0" err="1"/>
              <a:t>import</a:t>
            </a:r>
            <a:r>
              <a:rPr lang="es-MX" sz="1200" dirty="0"/>
              <a:t> fundamental es el módulo 'articulos.py' donde tenemos implementada la clase '</a:t>
            </a:r>
            <a:r>
              <a:rPr lang="es-MX" sz="1200" dirty="0" err="1"/>
              <a:t>Articulos</a:t>
            </a:r>
            <a:r>
              <a:rPr lang="es-MX" sz="1200" dirty="0"/>
              <a:t>' que es la que se comunica con la base de datos SQLite:</a:t>
            </a:r>
          </a:p>
          <a:p>
            <a:endParaRPr lang="es-AR" sz="1200" dirty="0">
              <a:solidFill>
                <a:srgbClr val="3A8995"/>
              </a:solidFill>
            </a:endParaRPr>
          </a:p>
          <a:p>
            <a:endParaRPr lang="es-MX" sz="1200" dirty="0"/>
          </a:p>
        </p:txBody>
      </p:sp>
      <p:pic>
        <p:nvPicPr>
          <p:cNvPr id="13314" name="Picture 2" descr="insert SQLite python">
            <a:extLst>
              <a:ext uri="{FF2B5EF4-FFF2-40B4-BE49-F238E27FC236}">
                <a16:creationId xmlns:a16="http://schemas.microsoft.com/office/drawing/2014/main" id="{D58EF886-73A2-37DE-BD5B-C67C85DF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elect SQLite python">
            <a:extLst>
              <a:ext uri="{FF2B5EF4-FFF2-40B4-BE49-F238E27FC236}">
                <a16:creationId xmlns:a16="http://schemas.microsoft.com/office/drawing/2014/main" id="{14864EE9-5117-6D77-F6A1-14A54DF68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3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sert SQLite python">
            <a:extLst>
              <a:ext uri="{FF2B5EF4-FFF2-40B4-BE49-F238E27FC236}">
                <a16:creationId xmlns:a16="http://schemas.microsoft.com/office/drawing/2014/main" id="{5FFA1901-B3B2-B9AB-4ED8-354940CFA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8796" y="860062"/>
            <a:ext cx="2121462" cy="205440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8542924-4B46-FAC8-AB8E-32B31551DF5E}"/>
              </a:ext>
            </a:extLst>
          </p:cNvPr>
          <p:cNvSpPr txBox="1"/>
          <p:nvPr/>
        </p:nvSpPr>
        <p:spPr>
          <a:xfrm>
            <a:off x="632517" y="1625654"/>
            <a:ext cx="6096000" cy="261610"/>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A7936148-95EC-5CDC-59DD-926D9A6997D9}"/>
              </a:ext>
            </a:extLst>
          </p:cNvPr>
          <p:cNvSpPr txBox="1"/>
          <p:nvPr/>
        </p:nvSpPr>
        <p:spPr>
          <a:xfrm>
            <a:off x="530917" y="3493409"/>
            <a:ext cx="6096000" cy="900246"/>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ttk</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messagebox</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mb</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from</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tkinter</a:t>
            </a:r>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scrolledtext</a:t>
            </a:r>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as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st</a:t>
            </a:r>
            <a:endParaRPr lang="es-AR" sz="1050" b="0" dirty="0">
              <a:solidFill>
                <a:srgbClr val="D4D4D4"/>
              </a:solidFill>
              <a:effectLst/>
              <a:latin typeface="Consolas" panose="020B0609020204030204" pitchFamily="49" charset="0"/>
            </a:endParaRPr>
          </a:p>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sp>
        <p:nvSpPr>
          <p:cNvPr id="10" name="CuadroTexto 9">
            <a:extLst>
              <a:ext uri="{FF2B5EF4-FFF2-40B4-BE49-F238E27FC236}">
                <a16:creationId xmlns:a16="http://schemas.microsoft.com/office/drawing/2014/main" id="{78C35E35-A779-E946-77A0-8E0A7B7B76AB}"/>
              </a:ext>
            </a:extLst>
          </p:cNvPr>
          <p:cNvSpPr txBox="1"/>
          <p:nvPr/>
        </p:nvSpPr>
        <p:spPr>
          <a:xfrm>
            <a:off x="530917" y="5348929"/>
            <a:ext cx="6096000" cy="261610"/>
          </a:xfrm>
          <a:prstGeom prst="rect">
            <a:avLst/>
          </a:prstGeom>
          <a:solidFill>
            <a:schemeClr val="tx1">
              <a:lumMod val="85000"/>
              <a:lumOff val="15000"/>
            </a:schemeClr>
          </a:solidFill>
        </p:spPr>
        <p:txBody>
          <a:bodyPr wrap="square">
            <a:spAutoFit/>
          </a:bodyPr>
          <a:lstStyle/>
          <a:p>
            <a:r>
              <a:rPr lang="es-AR" sz="1050" b="0" dirty="0" err="1">
                <a:solidFill>
                  <a:srgbClr val="C586C0"/>
                </a:solidFill>
                <a:effectLst/>
                <a:latin typeface="Consolas" panose="020B0609020204030204" pitchFamily="49" charset="0"/>
              </a:rPr>
              <a:t>import</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articulos</a:t>
            </a:r>
            <a:endParaRPr lang="es-AR" sz="1050" b="0" dirty="0">
              <a:solidFill>
                <a:srgbClr val="D4D4D4"/>
              </a:solidFill>
              <a:effectLst/>
              <a:latin typeface="Consolas" panose="020B0609020204030204" pitchFamily="49" charset="0"/>
            </a:endParaRPr>
          </a:p>
        </p:txBody>
      </p:sp>
      <p:pic>
        <p:nvPicPr>
          <p:cNvPr id="11" name="Imagen 10">
            <a:extLst>
              <a:ext uri="{FF2B5EF4-FFF2-40B4-BE49-F238E27FC236}">
                <a16:creationId xmlns:a16="http://schemas.microsoft.com/office/drawing/2014/main" id="{DEAFED8D-520C-E7B0-250E-E8F1BF685E73}"/>
              </a:ext>
            </a:extLst>
          </p:cNvPr>
          <p:cNvPicPr>
            <a:picLocks noChangeAspect="1"/>
          </p:cNvPicPr>
          <p:nvPr/>
        </p:nvPicPr>
        <p:blipFill>
          <a:blip r:embed="rId7"/>
          <a:stretch>
            <a:fillRect/>
          </a:stretch>
        </p:blipFill>
        <p:spPr>
          <a:xfrm>
            <a:off x="7527643" y="3284970"/>
            <a:ext cx="1932615" cy="650933"/>
          </a:xfrm>
          <a:prstGeom prst="rect">
            <a:avLst/>
          </a:prstGeom>
        </p:spPr>
      </p:pic>
      <p:pic>
        <p:nvPicPr>
          <p:cNvPr id="2" name="Cámara 1">
            <a:extLst>
              <a:ext uri="{FF2B5EF4-FFF2-40B4-BE49-F238E27FC236}">
                <a16:creationId xmlns:a16="http://schemas.microsoft.com/office/drawing/2014/main" id="{5934A696-50C2-84DA-A01A-331A5849FD62}"/>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629971" y="475575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780026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240632" y="1037950"/>
            <a:ext cx="6197600" cy="4893647"/>
          </a:xfrm>
          <a:prstGeom prst="rect">
            <a:avLst/>
          </a:prstGeom>
          <a:noFill/>
        </p:spPr>
        <p:txBody>
          <a:bodyPr wrap="square">
            <a:spAutoFit/>
          </a:bodyPr>
          <a:lstStyle/>
          <a:p>
            <a:r>
              <a:rPr lang="es-MX" sz="1200" dirty="0"/>
              <a:t>La clase visual la hemos llamado '</a:t>
            </a:r>
            <a:r>
              <a:rPr lang="es-MX" sz="1200" dirty="0" err="1"/>
              <a:t>FormularioArticulos</a:t>
            </a:r>
            <a:r>
              <a:rPr lang="es-MX" sz="1200" dirty="0"/>
              <a:t>' y en el método __</a:t>
            </a:r>
            <a:r>
              <a:rPr lang="es-MX" sz="1200" dirty="0" err="1"/>
              <a:t>init</a:t>
            </a:r>
            <a:r>
              <a:rPr lang="es-MX" sz="1200" dirty="0"/>
              <a:t>__ creamos un objeto de la clase '</a:t>
            </a:r>
            <a:r>
              <a:rPr lang="es-MX" sz="1200" dirty="0" err="1"/>
              <a:t>Articulos</a:t>
            </a:r>
            <a:r>
              <a:rPr lang="es-MX" sz="1200" dirty="0"/>
              <a:t>' que se encuentra en el otro módulo:</a:t>
            </a:r>
          </a:p>
          <a:p>
            <a:endParaRPr lang="es-MX" sz="1200" dirty="0"/>
          </a:p>
          <a:p>
            <a:r>
              <a:rPr lang="es-MX" sz="1200" dirty="0" err="1"/>
              <a:t>class</a:t>
            </a:r>
            <a:r>
              <a:rPr lang="es-MX" sz="1200" dirty="0"/>
              <a:t> </a:t>
            </a:r>
            <a:r>
              <a:rPr lang="es-MX" sz="1200" dirty="0" err="1"/>
              <a:t>FormularioArticulos</a:t>
            </a:r>
            <a:r>
              <a:rPr lang="es-MX" sz="1200" dirty="0"/>
              <a:t>:</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También en el método __</a:t>
            </a:r>
            <a:r>
              <a:rPr lang="es-MX" sz="1200" dirty="0" err="1"/>
              <a:t>init</a:t>
            </a:r>
            <a:r>
              <a:rPr lang="es-MX" sz="1200" dirty="0"/>
              <a:t>__ llamamos a una serie de métodos para crear cada una de las páginas del objeto de la clase 'Notebook’:</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Cuando desde la pestaña "Carga de artículos" se presiona el botón "Confirmar" lo primero que hacemos es crear una tupla con los dos datos ingresados en los controles "</a:t>
            </a:r>
            <a:r>
              <a:rPr lang="es-MX" sz="1200" dirty="0" err="1"/>
              <a:t>Entry</a:t>
            </a:r>
            <a:r>
              <a:rPr lang="es-MX" sz="1200" dirty="0"/>
              <a:t>":</a:t>
            </a:r>
          </a:p>
        </p:txBody>
      </p:sp>
      <p:pic>
        <p:nvPicPr>
          <p:cNvPr id="6" name="Picture 2" descr="insert SQLite python">
            <a:extLst>
              <a:ext uri="{FF2B5EF4-FFF2-40B4-BE49-F238E27FC236}">
                <a16:creationId xmlns:a16="http://schemas.microsoft.com/office/drawing/2014/main" id="{A6B92B62-3FDF-B137-84E0-BEFCFE251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572" y="337659"/>
            <a:ext cx="2858159" cy="276781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7" name="Picture 4" descr="select SQLite python">
            <a:extLst>
              <a:ext uri="{FF2B5EF4-FFF2-40B4-BE49-F238E27FC236}">
                <a16:creationId xmlns:a16="http://schemas.microsoft.com/office/drawing/2014/main" id="{963191EC-855B-0D52-3447-39B68EFF0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5122" y="260253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nsert SQLite python">
            <a:extLst>
              <a:ext uri="{FF2B5EF4-FFF2-40B4-BE49-F238E27FC236}">
                <a16:creationId xmlns:a16="http://schemas.microsoft.com/office/drawing/2014/main" id="{9CE0CA19-138F-89D4-B7C9-69BB8BEE5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5397" y="337659"/>
            <a:ext cx="2121462" cy="20544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4C6C785-3209-4263-150C-2EF16D9B04AF}"/>
              </a:ext>
            </a:extLst>
          </p:cNvPr>
          <p:cNvPicPr>
            <a:picLocks noChangeAspect="1"/>
          </p:cNvPicPr>
          <p:nvPr/>
        </p:nvPicPr>
        <p:blipFill>
          <a:blip r:embed="rId7"/>
          <a:stretch>
            <a:fillRect/>
          </a:stretch>
        </p:blipFill>
        <p:spPr>
          <a:xfrm>
            <a:off x="7527642" y="3941481"/>
            <a:ext cx="1932615" cy="650933"/>
          </a:xfrm>
          <a:prstGeom prst="rect">
            <a:avLst/>
          </a:prstGeom>
        </p:spPr>
      </p:pic>
      <p:sp>
        <p:nvSpPr>
          <p:cNvPr id="11" name="CuadroTexto 10">
            <a:extLst>
              <a:ext uri="{FF2B5EF4-FFF2-40B4-BE49-F238E27FC236}">
                <a16:creationId xmlns:a16="http://schemas.microsoft.com/office/drawing/2014/main" id="{CCB7347E-92A0-2B65-C6EF-E3A5301B4704}"/>
              </a:ext>
            </a:extLst>
          </p:cNvPr>
          <p:cNvSpPr txBox="1"/>
          <p:nvPr/>
        </p:nvSpPr>
        <p:spPr>
          <a:xfrm>
            <a:off x="291432" y="1913224"/>
            <a:ext cx="6096000" cy="577081"/>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FormularioArticulos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0F5D7E79-2975-C5AF-B9B1-CCC568978038}"/>
              </a:ext>
            </a:extLst>
          </p:cNvPr>
          <p:cNvSpPr txBox="1"/>
          <p:nvPr/>
        </p:nvSpPr>
        <p:spPr>
          <a:xfrm>
            <a:off x="273480" y="3216445"/>
            <a:ext cx="6096000" cy="1938992"/>
          </a:xfrm>
          <a:prstGeom prst="rect">
            <a:avLst/>
          </a:prstGeom>
          <a:solidFill>
            <a:schemeClr val="tx1">
              <a:lumMod val="85000"/>
              <a:lumOff val="15000"/>
            </a:schemeClr>
          </a:solidFill>
        </p:spPr>
        <p:txBody>
          <a:bodyPr wrap="square">
            <a:spAutoFit/>
          </a:bodyPr>
          <a:lstStyle/>
          <a:p>
            <a:r>
              <a:rPr lang="es-AR" sz="1000" b="0" dirty="0">
                <a:solidFill>
                  <a:srgbClr val="D4D4D4"/>
                </a:solidFill>
                <a:effectLst/>
                <a:latin typeface="Consolas" panose="020B0609020204030204" pitchFamily="49" charset="0"/>
              </a:rPr>
              <a:t>    </a:t>
            </a:r>
            <a:r>
              <a:rPr lang="es-AR" sz="1000" b="0" dirty="0" err="1">
                <a:solidFill>
                  <a:srgbClr val="569CD6"/>
                </a:solidFill>
                <a:effectLst/>
                <a:latin typeface="Consolas" panose="020B0609020204030204" pitchFamily="49" charset="0"/>
              </a:rPr>
              <a:t>def</a:t>
            </a:r>
            <a:r>
              <a:rPr lang="es-AR" sz="1000" b="0" dirty="0">
                <a:solidFill>
                  <a:srgbClr val="D4D4D4"/>
                </a:solidFill>
                <a:effectLst/>
                <a:latin typeface="Consolas" panose="020B0609020204030204" pitchFamily="49" charset="0"/>
              </a:rPr>
              <a:t> </a:t>
            </a:r>
            <a:r>
              <a:rPr lang="es-AR" sz="1000" b="0" dirty="0">
                <a:solidFill>
                  <a:srgbClr val="DCDCAA"/>
                </a:solidFill>
                <a:effectLst/>
                <a:latin typeface="Consolas" panose="020B0609020204030204" pitchFamily="49" charset="0"/>
              </a:rPr>
              <a:t>__</a:t>
            </a:r>
            <a:r>
              <a:rPr lang="es-AR" sz="1000" b="0" dirty="0" err="1">
                <a:solidFill>
                  <a:srgbClr val="DCDCAA"/>
                </a:solidFill>
                <a:effectLst/>
                <a:latin typeface="Consolas" panose="020B0609020204030204" pitchFamily="49" charset="0"/>
              </a:rPr>
              <a:t>init</a:t>
            </a:r>
            <a:r>
              <a:rPr lang="es-AR" sz="1000" b="0" dirty="0">
                <a:solidFill>
                  <a:srgbClr val="DCDCAA"/>
                </a:solidFill>
                <a:effectLst/>
                <a:latin typeface="Consolas" panose="020B0609020204030204" pitchFamily="49" charset="0"/>
              </a:rPr>
              <a:t>__</a:t>
            </a:r>
            <a:r>
              <a:rPr lang="es-AR" sz="1000" b="0" dirty="0">
                <a:solidFill>
                  <a:srgbClr val="D4D4D4"/>
                </a:solidFill>
                <a:effectLst/>
                <a:latin typeface="Consolas" panose="020B0609020204030204" pitchFamily="49" charset="0"/>
              </a:rPr>
              <a:t>(</a:t>
            </a:r>
            <a:r>
              <a:rPr lang="es-AR" sz="1000" b="0" dirty="0" err="1">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articulo1</a:t>
            </a:r>
            <a:r>
              <a:rPr lang="es-AR" sz="1000" b="0" dirty="0">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articulos</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Articulos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tk</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Tk</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title</a:t>
            </a:r>
            <a:r>
              <a:rPr lang="es-AR" sz="1000" b="0" dirty="0">
                <a:solidFill>
                  <a:srgbClr val="D4D4D4"/>
                </a:solidFill>
                <a:effectLst/>
                <a:latin typeface="Consolas" panose="020B0609020204030204" pitchFamily="49" charset="0"/>
              </a:rPr>
              <a:t>(</a:t>
            </a:r>
            <a:r>
              <a:rPr lang="es-AR" sz="1000" b="0" dirty="0">
                <a:solidFill>
                  <a:srgbClr val="CE9178"/>
                </a:solidFill>
                <a:effectLst/>
                <a:latin typeface="Consolas" panose="020B0609020204030204" pitchFamily="49" charset="0"/>
              </a:rPr>
              <a:t>"Mantenimiento de artículos"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cuaderno1</a:t>
            </a:r>
            <a:r>
              <a:rPr lang="es-AR" sz="1000" b="0" dirty="0">
                <a:solidFill>
                  <a:srgbClr val="D4D4D4"/>
                </a:solidFill>
                <a:effectLst/>
                <a:latin typeface="Consolas" panose="020B0609020204030204" pitchFamily="49" charset="0"/>
              </a:rPr>
              <a:t> = </a:t>
            </a:r>
            <a:r>
              <a:rPr lang="es-AR" sz="1000" b="0" dirty="0" err="1">
                <a:solidFill>
                  <a:srgbClr val="4EC9B0"/>
                </a:solidFill>
                <a:effectLst/>
                <a:latin typeface="Consolas" panose="020B0609020204030204" pitchFamily="49" charset="0"/>
              </a:rPr>
              <a:t>ttk</a:t>
            </a:r>
            <a:r>
              <a:rPr lang="es-AR" sz="1000" b="0" dirty="0" err="1">
                <a:solidFill>
                  <a:srgbClr val="D4D4D4"/>
                </a:solidFill>
                <a:effectLst/>
                <a:latin typeface="Consolas" panose="020B0609020204030204" pitchFamily="49" charset="0"/>
              </a:rPr>
              <a:t>.</a:t>
            </a:r>
            <a:r>
              <a:rPr lang="es-AR" sz="1000" b="0" dirty="0" err="1">
                <a:solidFill>
                  <a:srgbClr val="4EC9B0"/>
                </a:solidFill>
                <a:effectLst/>
                <a:latin typeface="Consolas" panose="020B0609020204030204" pitchFamily="49" charset="0"/>
              </a:rPr>
              <a:t>Notebook</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        </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carga_articulos</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consulta_por_codigo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listado_completo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borrado</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self</a:t>
            </a:r>
            <a:r>
              <a:rPr lang="es-AR" sz="1000" b="0" dirty="0" err="1">
                <a:solidFill>
                  <a:srgbClr val="D4D4D4"/>
                </a:solidFill>
                <a:effectLst/>
                <a:latin typeface="Consolas" panose="020B0609020204030204" pitchFamily="49" charset="0"/>
              </a:rPr>
              <a:t>.</a:t>
            </a:r>
            <a:r>
              <a:rPr lang="es-AR" sz="1000" b="0" dirty="0" err="1">
                <a:solidFill>
                  <a:srgbClr val="DCDCAA"/>
                </a:solidFill>
                <a:effectLst/>
                <a:latin typeface="Consolas" panose="020B0609020204030204" pitchFamily="49" charset="0"/>
              </a:rPr>
              <a:t>modificar</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cuaderno1</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grid</a:t>
            </a:r>
            <a:r>
              <a:rPr lang="es-AR" sz="1000" b="0" dirty="0">
                <a:solidFill>
                  <a:srgbClr val="D4D4D4"/>
                </a:solidFill>
                <a:effectLst/>
                <a:latin typeface="Consolas" panose="020B0609020204030204" pitchFamily="49" charset="0"/>
              </a:rPr>
              <a:t>(</a:t>
            </a:r>
            <a:r>
              <a:rPr lang="es-AR" sz="1000" b="0" dirty="0" err="1">
                <a:solidFill>
                  <a:srgbClr val="9CDCFE"/>
                </a:solidFill>
                <a:effectLst/>
                <a:latin typeface="Consolas" panose="020B0609020204030204" pitchFamily="49" charset="0"/>
              </a:rPr>
              <a:t>column</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row</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padx</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10</a:t>
            </a:r>
            <a:r>
              <a:rPr lang="es-AR" sz="1000" b="0" dirty="0">
                <a:solidFill>
                  <a:srgbClr val="D4D4D4"/>
                </a:solidFill>
                <a:effectLst/>
                <a:latin typeface="Consolas" panose="020B0609020204030204" pitchFamily="49" charset="0"/>
              </a:rPr>
              <a:t>, </a:t>
            </a:r>
            <a:r>
              <a:rPr lang="es-AR" sz="1000" b="0" dirty="0" err="1">
                <a:solidFill>
                  <a:srgbClr val="9CDCFE"/>
                </a:solidFill>
                <a:effectLst/>
                <a:latin typeface="Consolas" panose="020B0609020204030204" pitchFamily="49" charset="0"/>
              </a:rPr>
              <a:t>pady</a:t>
            </a:r>
            <a:r>
              <a:rPr lang="es-AR" sz="1000" b="0" dirty="0">
                <a:solidFill>
                  <a:srgbClr val="D4D4D4"/>
                </a:solidFill>
                <a:effectLst/>
                <a:latin typeface="Consolas" panose="020B0609020204030204" pitchFamily="49" charset="0"/>
              </a:rPr>
              <a:t>=</a:t>
            </a:r>
            <a:r>
              <a:rPr lang="es-AR" sz="1000" b="0" dirty="0">
                <a:solidFill>
                  <a:srgbClr val="B5CEA8"/>
                </a:solidFill>
                <a:effectLst/>
                <a:latin typeface="Consolas" panose="020B0609020204030204" pitchFamily="49" charset="0"/>
              </a:rPr>
              <a:t>10</a:t>
            </a:r>
            <a:r>
              <a:rPr lang="es-AR" sz="1000" b="0" dirty="0">
                <a:solidFill>
                  <a:srgbClr val="D4D4D4"/>
                </a:solidFill>
                <a:effectLst/>
                <a:latin typeface="Consolas" panose="020B0609020204030204" pitchFamily="49" charset="0"/>
              </a:rPr>
              <a:t>)</a:t>
            </a:r>
          </a:p>
          <a:p>
            <a:r>
              <a:rPr lang="es-AR" sz="1000" b="0" dirty="0">
                <a:solidFill>
                  <a:srgbClr val="D4D4D4"/>
                </a:solidFill>
                <a:effectLst/>
                <a:latin typeface="Consolas" panose="020B0609020204030204" pitchFamily="49" charset="0"/>
              </a:rPr>
              <a:t>        </a:t>
            </a:r>
            <a:r>
              <a:rPr lang="es-AR" sz="1000" b="0" dirty="0">
                <a:solidFill>
                  <a:srgbClr val="9CDCFE"/>
                </a:solidFill>
                <a:effectLst/>
                <a:latin typeface="Consolas" panose="020B0609020204030204" pitchFamily="49" charset="0"/>
              </a:rPr>
              <a:t>self</a:t>
            </a:r>
            <a:r>
              <a:rPr lang="es-AR" sz="1000" b="0" dirty="0">
                <a:solidFill>
                  <a:srgbClr val="D4D4D4"/>
                </a:solidFill>
                <a:effectLst/>
                <a:latin typeface="Consolas" panose="020B0609020204030204" pitchFamily="49" charset="0"/>
              </a:rPr>
              <a:t>.</a:t>
            </a:r>
            <a:r>
              <a:rPr lang="es-AR" sz="1000" b="0" dirty="0">
                <a:solidFill>
                  <a:srgbClr val="9CDCFE"/>
                </a:solidFill>
                <a:effectLst/>
                <a:latin typeface="Consolas" panose="020B0609020204030204" pitchFamily="49" charset="0"/>
              </a:rPr>
              <a:t>ventana1</a:t>
            </a:r>
            <a:r>
              <a:rPr lang="es-AR" sz="1000" b="0" dirty="0">
                <a:solidFill>
                  <a:srgbClr val="D4D4D4"/>
                </a:solidFill>
                <a:effectLst/>
                <a:latin typeface="Consolas" panose="020B0609020204030204" pitchFamily="49" charset="0"/>
              </a:rPr>
              <a:t>.</a:t>
            </a:r>
            <a:r>
              <a:rPr lang="es-AR" sz="1000" b="0" dirty="0">
                <a:solidFill>
                  <a:srgbClr val="DCDCAA"/>
                </a:solidFill>
                <a:effectLst/>
                <a:latin typeface="Consolas" panose="020B0609020204030204" pitchFamily="49" charset="0"/>
              </a:rPr>
              <a:t>mainloop</a:t>
            </a:r>
            <a:r>
              <a:rPr lang="es-AR" sz="1000" b="0" dirty="0">
                <a:solidFill>
                  <a:srgbClr val="D4D4D4"/>
                </a:solidFill>
                <a:effectLst/>
                <a:latin typeface="Consolas" panose="020B0609020204030204" pitchFamily="49" charset="0"/>
              </a:rPr>
              <a:t>()</a:t>
            </a:r>
          </a:p>
        </p:txBody>
      </p:sp>
      <p:sp>
        <p:nvSpPr>
          <p:cNvPr id="15" name="CuadroTexto 14">
            <a:extLst>
              <a:ext uri="{FF2B5EF4-FFF2-40B4-BE49-F238E27FC236}">
                <a16:creationId xmlns:a16="http://schemas.microsoft.com/office/drawing/2014/main" id="{5C4760EA-2B18-8DC3-2409-B328F24AA1E4}"/>
              </a:ext>
            </a:extLst>
          </p:cNvPr>
          <p:cNvSpPr txBox="1"/>
          <p:nvPr/>
        </p:nvSpPr>
        <p:spPr>
          <a:xfrm>
            <a:off x="6830403" y="5210311"/>
            <a:ext cx="5132997" cy="1061829"/>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agregar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alta</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mb</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showinfo</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"Información"</a:t>
            </a:r>
            <a:r>
              <a:rPr lang="es-AR" sz="1050" b="0" dirty="0">
                <a:solidFill>
                  <a:srgbClr val="D4D4D4"/>
                </a:solidFill>
                <a:effectLst/>
                <a:latin typeface="Consolas" panose="020B0609020204030204" pitchFamily="49" charset="0"/>
              </a:rPr>
              <a:t>, </a:t>
            </a:r>
            <a:r>
              <a:rPr lang="es-AR" sz="1050" b="0" dirty="0">
                <a:solidFill>
                  <a:srgbClr val="CE9178"/>
                </a:solidFill>
                <a:effectLst/>
                <a:latin typeface="Consolas" panose="020B0609020204030204" pitchFamily="49" charset="0"/>
              </a:rPr>
              <a:t>"Los datos fueron cargados"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set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set</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765754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197600" cy="4524315"/>
          </a:xfrm>
          <a:prstGeom prst="rect">
            <a:avLst/>
          </a:prstGeom>
          <a:noFill/>
        </p:spPr>
        <p:txBody>
          <a:bodyPr wrap="square">
            <a:spAutoFit/>
          </a:bodyPr>
          <a:lstStyle/>
          <a:p>
            <a:r>
              <a:rPr lang="es-MX" sz="1200" dirty="0"/>
              <a:t>La clase visual la hemos llamado '</a:t>
            </a:r>
            <a:r>
              <a:rPr lang="es-MX" sz="1200" dirty="0" err="1"/>
              <a:t>FormularioArticulos</a:t>
            </a:r>
            <a:r>
              <a:rPr lang="es-MX" sz="1200" dirty="0"/>
              <a:t>' y en el método __</a:t>
            </a:r>
            <a:r>
              <a:rPr lang="es-MX" sz="1200" dirty="0" err="1"/>
              <a:t>init</a:t>
            </a:r>
            <a:r>
              <a:rPr lang="es-MX" sz="1200" dirty="0"/>
              <a:t>__ creamos un objeto de la clase '</a:t>
            </a:r>
            <a:r>
              <a:rPr lang="es-MX" sz="1200" dirty="0" err="1"/>
              <a:t>Articulos</a:t>
            </a:r>
            <a:r>
              <a:rPr lang="es-MX" sz="1200" dirty="0"/>
              <a:t>' que se encuentra en el otro módulo:</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También en el método __</a:t>
            </a:r>
            <a:r>
              <a:rPr lang="es-MX" sz="1200" dirty="0" err="1"/>
              <a:t>init</a:t>
            </a:r>
            <a:r>
              <a:rPr lang="es-MX" sz="1200" dirty="0"/>
              <a:t>__ llamamos a una serie de métodos para crear cada una de las páginas del objeto de la clase 'Notebook’:</a:t>
            </a:r>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endParaRPr lang="es-MX" sz="1200" dirty="0"/>
          </a:p>
          <a:p>
            <a:r>
              <a:rPr lang="es-MX" sz="1200" dirty="0"/>
              <a:t>Cuando desde la pestaña "Carga de artículos" se presiona el botón "Confirmar" lo primero que hacemos es crear una tupla con los dos datos ingresados en los controles "</a:t>
            </a:r>
            <a:r>
              <a:rPr lang="es-MX" sz="1200" dirty="0" err="1"/>
              <a:t>Entry</a:t>
            </a:r>
            <a:r>
              <a:rPr lang="es-MX" sz="1200" dirty="0"/>
              <a:t>":</a:t>
            </a:r>
          </a:p>
        </p:txBody>
      </p:sp>
      <p:pic>
        <p:nvPicPr>
          <p:cNvPr id="2" name="Picture 2" descr="insert SQLite python">
            <a:extLst>
              <a:ext uri="{FF2B5EF4-FFF2-40B4-BE49-F238E27FC236}">
                <a16:creationId xmlns:a16="http://schemas.microsoft.com/office/drawing/2014/main" id="{E1A83C1F-93B2-7982-0EBB-F064034E8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38787CC8-9874-E4CB-5EDE-73E2D4EF6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3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7094849D-33D2-0711-33E8-CB1824683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8796" y="860062"/>
            <a:ext cx="2121462" cy="205440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39AC9D8-C2E5-72C0-679D-076754DF3B6C}"/>
              </a:ext>
            </a:extLst>
          </p:cNvPr>
          <p:cNvPicPr>
            <a:picLocks noChangeAspect="1"/>
          </p:cNvPicPr>
          <p:nvPr/>
        </p:nvPicPr>
        <p:blipFill>
          <a:blip r:embed="rId7"/>
          <a:stretch>
            <a:fillRect/>
          </a:stretch>
        </p:blipFill>
        <p:spPr>
          <a:xfrm>
            <a:off x="7527643" y="3284970"/>
            <a:ext cx="1932615" cy="650933"/>
          </a:xfrm>
          <a:prstGeom prst="rect">
            <a:avLst/>
          </a:prstGeom>
        </p:spPr>
      </p:pic>
      <p:sp>
        <p:nvSpPr>
          <p:cNvPr id="10" name="CuadroTexto 9">
            <a:extLst>
              <a:ext uri="{FF2B5EF4-FFF2-40B4-BE49-F238E27FC236}">
                <a16:creationId xmlns:a16="http://schemas.microsoft.com/office/drawing/2014/main" id="{99314139-5EFE-A7E0-91F0-003EBF8F551C}"/>
              </a:ext>
            </a:extLst>
          </p:cNvPr>
          <p:cNvSpPr txBox="1"/>
          <p:nvPr/>
        </p:nvSpPr>
        <p:spPr>
          <a:xfrm>
            <a:off x="581717" y="1619196"/>
            <a:ext cx="6096000" cy="577081"/>
          </a:xfrm>
          <a:prstGeom prst="rect">
            <a:avLst/>
          </a:prstGeom>
          <a:solidFill>
            <a:schemeClr val="tx1">
              <a:lumMod val="85000"/>
              <a:lumOff val="15000"/>
            </a:schemeClr>
          </a:solidFill>
        </p:spPr>
        <p:txBody>
          <a:bodyPr wrap="square">
            <a:spAutoFit/>
          </a:bodyPr>
          <a:lstStyle/>
          <a:p>
            <a:r>
              <a:rPr lang="es-AR" sz="1050" b="0" dirty="0" err="1">
                <a:solidFill>
                  <a:srgbClr val="569CD6"/>
                </a:solidFill>
                <a:effectLst/>
                <a:latin typeface="Consolas" panose="020B0609020204030204" pitchFamily="49" charset="0"/>
              </a:rPr>
              <a:t>class</a:t>
            </a:r>
            <a:r>
              <a:rPr lang="es-AR" sz="1050" b="0" dirty="0">
                <a:solidFill>
                  <a:srgbClr val="D4D4D4"/>
                </a:solidFill>
                <a:effectLst/>
                <a:latin typeface="Consolas" panose="020B0609020204030204" pitchFamily="49" charset="0"/>
              </a:rPr>
              <a:t> </a:t>
            </a:r>
            <a:r>
              <a:rPr lang="es-AR" sz="1050" b="0" dirty="0" err="1">
                <a:solidFill>
                  <a:srgbClr val="4EC9B0"/>
                </a:solidFill>
                <a:effectLst/>
                <a:latin typeface="Consolas" panose="020B0609020204030204" pitchFamily="49" charset="0"/>
              </a:rPr>
              <a:t>FormularioArticulos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__</a:t>
            </a:r>
            <a:r>
              <a:rPr lang="es-AR" sz="1050" b="0" dirty="0" err="1">
                <a:solidFill>
                  <a:srgbClr val="DCDCAA"/>
                </a:solidFill>
                <a:effectLst/>
                <a:latin typeface="Consolas" panose="020B0609020204030204" pitchFamily="49" charset="0"/>
              </a:rPr>
              <a:t>init</a:t>
            </a:r>
            <a:r>
              <a:rPr lang="es-AR" sz="1050" b="0" dirty="0">
                <a:solidFill>
                  <a:srgbClr val="DCDCAA"/>
                </a:solidFill>
                <a:effectLst/>
                <a:latin typeface="Consolas" panose="020B0609020204030204" pitchFamily="49" charset="0"/>
              </a:rPr>
              <a:t>__</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articulo1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Articulos</a:t>
            </a:r>
            <a:r>
              <a:rPr lang="es-AR" sz="105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670509F8-79FF-E260-6A0B-39D746948377}"/>
              </a:ext>
            </a:extLst>
          </p:cNvPr>
          <p:cNvSpPr txBox="1"/>
          <p:nvPr/>
        </p:nvSpPr>
        <p:spPr>
          <a:xfrm>
            <a:off x="616475" y="2953564"/>
            <a:ext cx="6096000" cy="1708160"/>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Tk</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title</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"Mantenimiento de artículos"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cuaderno1</a:t>
            </a:r>
            <a:r>
              <a:rPr lang="es-AR" sz="1050" b="0" dirty="0">
                <a:solidFill>
                  <a:srgbClr val="D4D4D4"/>
                </a:solidFill>
                <a:effectLst/>
                <a:latin typeface="Consolas" panose="020B0609020204030204" pitchFamily="49" charset="0"/>
              </a:rPr>
              <a:t> = </a:t>
            </a:r>
            <a:r>
              <a:rPr lang="es-AR" sz="1050" b="0" dirty="0" err="1">
                <a:solidFill>
                  <a:srgbClr val="4EC9B0"/>
                </a:solidFill>
                <a:effectLst/>
                <a:latin typeface="Consolas" panose="020B0609020204030204" pitchFamily="49" charset="0"/>
              </a:rPr>
              <a:t>ttk</a:t>
            </a:r>
            <a:r>
              <a:rPr lang="es-AR" sz="1050" b="0" dirty="0" err="1">
                <a:solidFill>
                  <a:srgbClr val="D4D4D4"/>
                </a:solidFill>
                <a:effectLst/>
                <a:latin typeface="Consolas" panose="020B0609020204030204" pitchFamily="49" charset="0"/>
              </a:rPr>
              <a:t>.</a:t>
            </a:r>
            <a:r>
              <a:rPr lang="es-AR" sz="1050" b="0" dirty="0" err="1">
                <a:solidFill>
                  <a:srgbClr val="4EC9B0"/>
                </a:solidFill>
                <a:effectLst/>
                <a:latin typeface="Consolas" panose="020B0609020204030204" pitchFamily="49" charset="0"/>
              </a:rPr>
              <a:t>Notebook</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        </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carga_articulos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consulta_por_codigo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listado_completo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borrado</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modificar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cuaderno1</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grid</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column</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row</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padx</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pady</a:t>
            </a:r>
            <a:r>
              <a:rPr lang="es-AR" sz="1050" b="0" dirty="0">
                <a:solidFill>
                  <a:srgbClr val="D4D4D4"/>
                </a:solidFill>
                <a:effectLst/>
                <a:latin typeface="Consolas" panose="020B0609020204030204" pitchFamily="49" charset="0"/>
              </a:rPr>
              <a:t>=</a:t>
            </a:r>
            <a:r>
              <a:rPr lang="es-AR" sz="1050" b="0" dirty="0">
                <a:solidFill>
                  <a:srgbClr val="B5CEA8"/>
                </a:solidFill>
                <a:effectLst/>
                <a:latin typeface="Consolas" panose="020B0609020204030204" pitchFamily="49" charset="0"/>
              </a:rPr>
              <a:t>10</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r>
              <a:rPr lang="es-AR" sz="1050" b="0" dirty="0">
                <a:solidFill>
                  <a:srgbClr val="9CDCFE"/>
                </a:solidFill>
                <a:effectLst/>
                <a:latin typeface="Consolas" panose="020B0609020204030204" pitchFamily="49" charset="0"/>
              </a:rPr>
              <a:t>ventana1</a:t>
            </a:r>
            <a:r>
              <a:rPr lang="es-AR" sz="1050" b="0" dirty="0">
                <a:solidFill>
                  <a:srgbClr val="D4D4D4"/>
                </a:solidFill>
                <a:effectLst/>
                <a:latin typeface="Consolas" panose="020B0609020204030204" pitchFamily="49" charset="0"/>
              </a:rPr>
              <a:t>.</a:t>
            </a:r>
            <a:r>
              <a:rPr lang="es-AR" sz="1050" b="0" dirty="0">
                <a:solidFill>
                  <a:srgbClr val="DCDCAA"/>
                </a:solidFill>
                <a:effectLst/>
                <a:latin typeface="Consolas" panose="020B0609020204030204" pitchFamily="49" charset="0"/>
              </a:rPr>
              <a:t>mainloop</a:t>
            </a:r>
            <a:r>
              <a:rPr lang="es-AR" sz="1050" b="0" dirty="0">
                <a:solidFill>
                  <a:srgbClr val="D4D4D4"/>
                </a:solidFill>
                <a:effectLst/>
                <a:latin typeface="Consolas" panose="020B0609020204030204" pitchFamily="49" charset="0"/>
              </a:rPr>
              <a:t>()</a:t>
            </a:r>
          </a:p>
        </p:txBody>
      </p:sp>
      <p:sp>
        <p:nvSpPr>
          <p:cNvPr id="14" name="CuadroTexto 13">
            <a:extLst>
              <a:ext uri="{FF2B5EF4-FFF2-40B4-BE49-F238E27FC236}">
                <a16:creationId xmlns:a16="http://schemas.microsoft.com/office/drawing/2014/main" id="{ECF6A2E6-5126-A927-9D9E-3A3688E2B536}"/>
              </a:ext>
            </a:extLst>
          </p:cNvPr>
          <p:cNvSpPr txBox="1"/>
          <p:nvPr/>
        </p:nvSpPr>
        <p:spPr>
          <a:xfrm>
            <a:off x="581717" y="5727874"/>
            <a:ext cx="6208294" cy="430887"/>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agregar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descripcioncarga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preciocarga</a:t>
            </a:r>
            <a:r>
              <a:rPr lang="es-AR" sz="1050" b="0" dirty="0" err="1">
                <a:solidFill>
                  <a:srgbClr val="D4D4D4"/>
                </a:solidFill>
                <a:effectLst/>
                <a:latin typeface="Consolas" panose="020B0609020204030204" pitchFamily="49" charset="0"/>
              </a:rPr>
              <a:t>.</a:t>
            </a:r>
            <a:r>
              <a:rPr lang="es-AR" sz="1050" b="0" dirty="0" err="1">
                <a:solidFill>
                  <a:srgbClr val="DCDCAA"/>
                </a:solidFill>
                <a:effectLst/>
                <a:latin typeface="Consolas" panose="020B0609020204030204" pitchFamily="49" charset="0"/>
              </a:rPr>
              <a:t>get</a:t>
            </a:r>
            <a:r>
              <a:rPr lang="es-A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805895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305140" y="860062"/>
            <a:ext cx="6728517" cy="4401205"/>
          </a:xfrm>
          <a:prstGeom prst="rect">
            <a:avLst/>
          </a:prstGeom>
          <a:noFill/>
        </p:spPr>
        <p:txBody>
          <a:bodyPr wrap="square">
            <a:spAutoFit/>
          </a:bodyPr>
          <a:lstStyle/>
          <a:p>
            <a:r>
              <a:rPr lang="es-MX" sz="1600" b="1" dirty="0">
                <a:solidFill>
                  <a:srgbClr val="3A8995"/>
                </a:solidFill>
              </a:rPr>
              <a:t>Consulta por código</a:t>
            </a:r>
          </a:p>
          <a:p>
            <a:r>
              <a:rPr lang="es-MX" sz="1200" dirty="0"/>
              <a:t>Cuando se presiona el botón "Consultar" se ejecuta el método siguiente:</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Creamos una </a:t>
            </a:r>
            <a:r>
              <a:rPr lang="es-MX" sz="1200" dirty="0" err="1"/>
              <a:t>tubla</a:t>
            </a:r>
            <a:r>
              <a:rPr lang="es-MX" sz="1200" dirty="0"/>
              <a:t> con un solo dato (es obligatoria la coma para que Python lo considere una tupla:</a:t>
            </a: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r>
              <a:rPr lang="es-MX" sz="1200" dirty="0"/>
              <a:t>Llamamos al método consulta de la clase '</a:t>
            </a:r>
            <a:r>
              <a:rPr lang="es-MX" sz="1200" dirty="0" err="1"/>
              <a:t>Articulos</a:t>
            </a:r>
            <a:r>
              <a:rPr lang="es-MX" sz="1200" dirty="0"/>
              <a:t>' que se encuentra en el otro módulo. El método 'consulta' retorna una lista vacía si no existe el código de artículo ingresado o una lista con una tupla en su interior.</a:t>
            </a:r>
          </a:p>
          <a:p>
            <a:endParaRPr lang="es-MX" sz="1200" dirty="0"/>
          </a:p>
          <a:p>
            <a:r>
              <a:rPr lang="es-MX" sz="1200" dirty="0"/>
              <a:t>El método 'consulta' de la clase '</a:t>
            </a:r>
            <a:r>
              <a:rPr lang="es-MX" sz="1200" dirty="0" err="1"/>
              <a:t>Articulos</a:t>
            </a:r>
            <a:r>
              <a:rPr lang="es-MX" sz="1200" dirty="0"/>
              <a:t>' llama al método '</a:t>
            </a:r>
            <a:r>
              <a:rPr lang="es-MX" sz="1200" dirty="0" err="1"/>
              <a:t>fetchall</a:t>
            </a:r>
            <a:r>
              <a:rPr lang="es-MX" sz="1200" dirty="0"/>
              <a:t>' del cursor respectivo:</a:t>
            </a:r>
          </a:p>
        </p:txBody>
      </p:sp>
      <p:pic>
        <p:nvPicPr>
          <p:cNvPr id="2" name="Picture 2" descr="insert SQLite python">
            <a:extLst>
              <a:ext uri="{FF2B5EF4-FFF2-40B4-BE49-F238E27FC236}">
                <a16:creationId xmlns:a16="http://schemas.microsoft.com/office/drawing/2014/main" id="{4F596635-A21C-3317-8D36-23171A0A7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B94D4E65-6746-BD66-B4D6-1EC65BD92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347" y="875274"/>
            <a:ext cx="2355811" cy="222538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41E44574-853A-7EDE-D193-526E6A473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1727" y="3100663"/>
            <a:ext cx="2121462" cy="205440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9A47D6D-7CA9-91BC-54C2-ABD87FAC3FC7}"/>
              </a:ext>
            </a:extLst>
          </p:cNvPr>
          <p:cNvPicPr>
            <a:picLocks noChangeAspect="1"/>
          </p:cNvPicPr>
          <p:nvPr/>
        </p:nvPicPr>
        <p:blipFill>
          <a:blip r:embed="rId7"/>
          <a:stretch>
            <a:fillRect/>
          </a:stretch>
        </p:blipFill>
        <p:spPr>
          <a:xfrm>
            <a:off x="7631543" y="3272980"/>
            <a:ext cx="1932615" cy="650933"/>
          </a:xfrm>
          <a:prstGeom prst="rect">
            <a:avLst/>
          </a:prstGeom>
        </p:spPr>
      </p:pic>
      <p:sp>
        <p:nvSpPr>
          <p:cNvPr id="10" name="CuadroTexto 9">
            <a:extLst>
              <a:ext uri="{FF2B5EF4-FFF2-40B4-BE49-F238E27FC236}">
                <a16:creationId xmlns:a16="http://schemas.microsoft.com/office/drawing/2014/main" id="{CCA79C76-0349-A387-7096-21BCF14F4384}"/>
              </a:ext>
            </a:extLst>
          </p:cNvPr>
          <p:cNvSpPr txBox="1"/>
          <p:nvPr/>
        </p:nvSpPr>
        <p:spPr>
          <a:xfrm>
            <a:off x="268811" y="1397312"/>
            <a:ext cx="6728517" cy="1785104"/>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consultar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codigo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consulta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len</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)&gt;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descripcion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precio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descripcion</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precio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set</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mb</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showinfo</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"Información"</a:t>
            </a:r>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"No existe un artículo con dicho código"</a:t>
            </a:r>
            <a:r>
              <a:rPr lang="es-AR" sz="11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91739959-DA6A-0A8A-6419-AB57FCAD3427}"/>
              </a:ext>
            </a:extLst>
          </p:cNvPr>
          <p:cNvSpPr txBox="1"/>
          <p:nvPr/>
        </p:nvSpPr>
        <p:spPr>
          <a:xfrm>
            <a:off x="330349" y="3829629"/>
            <a:ext cx="6666979" cy="261610"/>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datos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codigo</a:t>
            </a:r>
            <a:r>
              <a:rPr lang="es-AR" sz="1100" b="0" dirty="0" err="1">
                <a:solidFill>
                  <a:srgbClr val="D4D4D4"/>
                </a:solidFill>
                <a:effectLst/>
                <a:latin typeface="Consolas" panose="020B0609020204030204" pitchFamily="49" charset="0"/>
              </a:rPr>
              <a:t>.</a:t>
            </a:r>
            <a:r>
              <a:rPr lang="es-AR" sz="1100" b="0" dirty="0" err="1">
                <a:solidFill>
                  <a:srgbClr val="DCDCAA"/>
                </a:solidFill>
                <a:effectLst/>
                <a:latin typeface="Consolas" panose="020B0609020204030204" pitchFamily="49" charset="0"/>
              </a:rPr>
              <a:t>get</a:t>
            </a:r>
            <a:r>
              <a:rPr lang="es-AR" sz="1100" b="0" dirty="0">
                <a:solidFill>
                  <a:srgbClr val="D4D4D4"/>
                </a:solidFill>
                <a:effectLst/>
                <a:latin typeface="Consolas" panose="020B0609020204030204" pitchFamily="49" charset="0"/>
              </a:rPr>
              <a:t>(), )</a:t>
            </a:r>
          </a:p>
        </p:txBody>
      </p:sp>
      <p:sp>
        <p:nvSpPr>
          <p:cNvPr id="14" name="CuadroTexto 13">
            <a:extLst>
              <a:ext uri="{FF2B5EF4-FFF2-40B4-BE49-F238E27FC236}">
                <a16:creationId xmlns:a16="http://schemas.microsoft.com/office/drawing/2014/main" id="{D7D53C0F-6AD4-89AF-07CA-273ADEE46DD2}"/>
              </a:ext>
            </a:extLst>
          </p:cNvPr>
          <p:cNvSpPr txBox="1"/>
          <p:nvPr/>
        </p:nvSpPr>
        <p:spPr>
          <a:xfrm>
            <a:off x="330349" y="5261267"/>
            <a:ext cx="6666979" cy="1546577"/>
          </a:xfrm>
          <a:prstGeom prst="rect">
            <a:avLst/>
          </a:prstGeom>
          <a:solidFill>
            <a:schemeClr val="tx1">
              <a:lumMod val="85000"/>
              <a:lumOff val="15000"/>
            </a:schemeClr>
          </a:solidFill>
        </p:spPr>
        <p:txBody>
          <a:bodyPr wrap="square">
            <a:spAutoFit/>
          </a:bodyPr>
          <a:lstStyle/>
          <a:p>
            <a:r>
              <a:rPr lang="es-AR" sz="1050" b="0" dirty="0">
                <a:solidFill>
                  <a:srgbClr val="D4D4D4"/>
                </a:solidFill>
                <a:effectLst/>
                <a:latin typeface="Consolas" panose="020B0609020204030204" pitchFamily="49" charset="0"/>
              </a:rPr>
              <a:t>    </a:t>
            </a:r>
            <a:r>
              <a:rPr lang="es-AR" sz="1050" b="0" dirty="0" err="1">
                <a:solidFill>
                  <a:srgbClr val="569CD6"/>
                </a:solidFill>
                <a:effectLst/>
                <a:latin typeface="Consolas" panose="020B0609020204030204" pitchFamily="49" charset="0"/>
              </a:rPr>
              <a:t>def</a:t>
            </a:r>
            <a:r>
              <a:rPr lang="es-AR" sz="1050" b="0" dirty="0">
                <a:solidFill>
                  <a:srgbClr val="D4D4D4"/>
                </a:solidFill>
                <a:effectLst/>
                <a:latin typeface="Consolas" panose="020B0609020204030204" pitchFamily="49" charset="0"/>
              </a:rPr>
              <a:t> </a:t>
            </a:r>
            <a:r>
              <a:rPr lang="es-AR" sz="1050" b="0" dirty="0">
                <a:solidFill>
                  <a:srgbClr val="DCDCAA"/>
                </a:solidFill>
                <a:effectLst/>
                <a:latin typeface="Consolas" panose="020B0609020204030204" pitchFamily="49" charset="0"/>
              </a:rPr>
              <a:t>consulta</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C586C0"/>
                </a:solidFill>
                <a:effectLst/>
                <a:latin typeface="Consolas" panose="020B0609020204030204" pitchFamily="49" charset="0"/>
              </a:rPr>
              <a:t>try</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cone</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self</a:t>
            </a:r>
            <a:r>
              <a:rPr lang="es-AR" sz="1050" b="0" dirty="0" err="1">
                <a:solidFill>
                  <a:srgbClr val="D4D4D4"/>
                </a:solidFill>
                <a:effectLst/>
                <a:latin typeface="Consolas" panose="020B0609020204030204" pitchFamily="49" charset="0"/>
              </a:rPr>
              <a:t>.abrir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cursor</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cone</a:t>
            </a:r>
            <a:r>
              <a:rPr lang="es-AR" sz="1050" b="0" dirty="0" err="1">
                <a:solidFill>
                  <a:srgbClr val="D4D4D4"/>
                </a:solidFill>
                <a:effectLst/>
                <a:latin typeface="Consolas" panose="020B0609020204030204" pitchFamily="49" charset="0"/>
              </a:rPr>
              <a:t>.cursor</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sql</a:t>
            </a:r>
            <a:r>
              <a:rPr lang="es-AR" sz="1050" b="0" dirty="0">
                <a:solidFill>
                  <a:srgbClr val="D4D4D4"/>
                </a:solidFill>
                <a:effectLst/>
                <a:latin typeface="Consolas" panose="020B0609020204030204" pitchFamily="49" charset="0"/>
              </a:rPr>
              <a:t>=</a:t>
            </a:r>
            <a:r>
              <a:rPr lang="es-AR" sz="1050" b="0" dirty="0">
                <a:solidFill>
                  <a:srgbClr val="CE9178"/>
                </a:solidFill>
                <a:effectLst/>
                <a:latin typeface="Consolas" panose="020B0609020204030204" pitchFamily="49" charset="0"/>
              </a:rPr>
              <a:t>"</a:t>
            </a:r>
            <a:r>
              <a:rPr lang="es-AR" sz="1050" b="0" dirty="0" err="1">
                <a:solidFill>
                  <a:srgbClr val="CE9178"/>
                </a:solidFill>
                <a:effectLst/>
                <a:latin typeface="Consolas" panose="020B0609020204030204" pitchFamily="49" charset="0"/>
              </a:rPr>
              <a:t>select</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descripcion</a:t>
            </a:r>
            <a:r>
              <a:rPr lang="es-AR" sz="1050" b="0" dirty="0">
                <a:solidFill>
                  <a:srgbClr val="CE9178"/>
                </a:solidFill>
                <a:effectLst/>
                <a:latin typeface="Consolas" panose="020B0609020204030204" pitchFamily="49" charset="0"/>
              </a:rPr>
              <a:t>, precio </a:t>
            </a:r>
            <a:r>
              <a:rPr lang="es-AR" sz="1050" b="0" dirty="0" err="1">
                <a:solidFill>
                  <a:srgbClr val="CE9178"/>
                </a:solidFill>
                <a:effectLst/>
                <a:latin typeface="Consolas" panose="020B0609020204030204" pitchFamily="49" charset="0"/>
              </a:rPr>
              <a:t>from</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articulos</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where</a:t>
            </a:r>
            <a:r>
              <a:rPr lang="es-AR" sz="1050" b="0" dirty="0">
                <a:solidFill>
                  <a:srgbClr val="CE9178"/>
                </a:solidFill>
                <a:effectLst/>
                <a:latin typeface="Consolas" panose="020B0609020204030204" pitchFamily="49" charset="0"/>
              </a:rPr>
              <a:t> </a:t>
            </a:r>
            <a:r>
              <a:rPr lang="es-AR" sz="1050" b="0" dirty="0" err="1">
                <a:solidFill>
                  <a:srgbClr val="CE9178"/>
                </a:solidFill>
                <a:effectLst/>
                <a:latin typeface="Consolas" panose="020B0609020204030204" pitchFamily="49" charset="0"/>
              </a:rPr>
              <a:t>codigo</a:t>
            </a:r>
            <a:r>
              <a:rPr lang="es-AR" sz="1050" b="0" dirty="0">
                <a:solidFill>
                  <a:srgbClr val="CE9178"/>
                </a:solidFill>
                <a:effectLst/>
                <a:latin typeface="Consolas" panose="020B0609020204030204" pitchFamily="49" charset="0"/>
              </a:rPr>
              <a:t>=?"</a:t>
            </a:r>
            <a:endParaRPr lang="es-AR" sz="1050" b="0" dirty="0">
              <a:solidFill>
                <a:srgbClr val="D4D4D4"/>
              </a:solidFill>
              <a:effectLst/>
              <a:latin typeface="Consolas" panose="020B0609020204030204" pitchFamily="49" charset="0"/>
            </a:endParaRP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cursor</a:t>
            </a:r>
            <a:r>
              <a:rPr lang="es-AR" sz="1050" b="0" dirty="0" err="1">
                <a:solidFill>
                  <a:srgbClr val="D4D4D4"/>
                </a:solidFill>
                <a:effectLst/>
                <a:latin typeface="Consolas" panose="020B0609020204030204" pitchFamily="49" charset="0"/>
              </a:rPr>
              <a:t>.execute</a:t>
            </a:r>
            <a:r>
              <a:rPr lang="es-AR" sz="1050" b="0" dirty="0">
                <a:solidFill>
                  <a:srgbClr val="D4D4D4"/>
                </a:solidFill>
                <a:effectLst/>
                <a:latin typeface="Consolas" panose="020B0609020204030204" pitchFamily="49" charset="0"/>
              </a:rPr>
              <a:t>(</a:t>
            </a:r>
            <a:r>
              <a:rPr lang="es-AR" sz="1050" b="0" dirty="0" err="1">
                <a:solidFill>
                  <a:srgbClr val="9CDCFE"/>
                </a:solidFill>
                <a:effectLst/>
                <a:latin typeface="Consolas" panose="020B0609020204030204" pitchFamily="49" charset="0"/>
              </a:rPr>
              <a:t>sql</a:t>
            </a:r>
            <a:r>
              <a:rPr lang="es-AR" sz="1050" b="0" dirty="0">
                <a:solidFill>
                  <a:srgbClr val="D4D4D4"/>
                </a:solidFill>
                <a:effectLst/>
                <a:latin typeface="Consolas" panose="020B0609020204030204" pitchFamily="49" charset="0"/>
              </a:rPr>
              <a:t>, </a:t>
            </a:r>
            <a:r>
              <a:rPr lang="es-AR" sz="1050" b="0" dirty="0">
                <a:solidFill>
                  <a:srgbClr val="9CDCFE"/>
                </a:solidFill>
                <a:effectLst/>
                <a:latin typeface="Consolas" panose="020B0609020204030204" pitchFamily="49" charset="0"/>
              </a:rPr>
              <a:t>datos</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return</a:t>
            </a:r>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cursor</a:t>
            </a:r>
            <a:r>
              <a:rPr lang="es-AR" sz="1050" b="0" dirty="0" err="1">
                <a:solidFill>
                  <a:srgbClr val="D4D4D4"/>
                </a:solidFill>
                <a:effectLst/>
                <a:latin typeface="Consolas" panose="020B0609020204030204" pitchFamily="49" charset="0"/>
              </a:rPr>
              <a:t>.fetchall</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C586C0"/>
                </a:solidFill>
                <a:effectLst/>
                <a:latin typeface="Consolas" panose="020B0609020204030204" pitchFamily="49" charset="0"/>
              </a:rPr>
              <a:t>finally</a:t>
            </a:r>
            <a:r>
              <a:rPr lang="es-AR" sz="1050" b="0" dirty="0">
                <a:solidFill>
                  <a:srgbClr val="D4D4D4"/>
                </a:solidFill>
                <a:effectLst/>
                <a:latin typeface="Consolas" panose="020B0609020204030204" pitchFamily="49" charset="0"/>
              </a:rPr>
              <a:t>:</a:t>
            </a:r>
          </a:p>
          <a:p>
            <a:r>
              <a:rPr lang="es-AR" sz="1050" b="0" dirty="0">
                <a:solidFill>
                  <a:srgbClr val="D4D4D4"/>
                </a:solidFill>
                <a:effectLst/>
                <a:latin typeface="Consolas" panose="020B0609020204030204" pitchFamily="49" charset="0"/>
              </a:rPr>
              <a:t>            </a:t>
            </a:r>
            <a:r>
              <a:rPr lang="es-AR" sz="1050" b="0" dirty="0" err="1">
                <a:solidFill>
                  <a:srgbClr val="9CDCFE"/>
                </a:solidFill>
                <a:effectLst/>
                <a:latin typeface="Consolas" panose="020B0609020204030204" pitchFamily="49" charset="0"/>
              </a:rPr>
              <a:t>cone</a:t>
            </a:r>
            <a:r>
              <a:rPr lang="es-AR" sz="1050" b="0" dirty="0" err="1">
                <a:solidFill>
                  <a:srgbClr val="D4D4D4"/>
                </a:solidFill>
                <a:effectLst/>
                <a:latin typeface="Consolas" panose="020B0609020204030204" pitchFamily="49" charset="0"/>
              </a:rPr>
              <a:t>.close</a:t>
            </a:r>
            <a:r>
              <a:rPr lang="es-AR" sz="1050" b="0" dirty="0">
                <a:solidFill>
                  <a:srgbClr val="D4D4D4"/>
                </a:solidFill>
                <a:effectLst/>
                <a:latin typeface="Consolas" panose="020B0609020204030204" pitchFamily="49" charset="0"/>
              </a:rPr>
              <a:t>()</a:t>
            </a:r>
          </a:p>
        </p:txBody>
      </p:sp>
      <p:pic>
        <p:nvPicPr>
          <p:cNvPr id="9" name="Cámara 8">
            <a:extLst>
              <a:ext uri="{FF2B5EF4-FFF2-40B4-BE49-F238E27FC236}">
                <a16:creationId xmlns:a16="http://schemas.microsoft.com/office/drawing/2014/main" id="{326AD35B-736E-42B2-4A54-4F450F9DE936}"/>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572518" y="4819112"/>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274993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atrón de fondo">
            <a:extLst>
              <a:ext uri="{FF2B5EF4-FFF2-40B4-BE49-F238E27FC236}">
                <a16:creationId xmlns:a16="http://schemas.microsoft.com/office/drawing/2014/main" id="{3138D68F-8D0D-1D2C-5657-DFBC07A5867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744" b="744"/>
          <a:stretch>
            <a:fillRect/>
          </a:stretch>
        </p:blipFill>
        <p:spPr/>
      </p:pic>
      <p:sp>
        <p:nvSpPr>
          <p:cNvPr id="3" name="CuadroTexto 2">
            <a:extLst>
              <a:ext uri="{FF2B5EF4-FFF2-40B4-BE49-F238E27FC236}">
                <a16:creationId xmlns:a16="http://schemas.microsoft.com/office/drawing/2014/main" id="{0EFF6845-D5E6-7F46-B998-02CCABC4A302}"/>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43" name="Imagen 42">
            <a:extLst>
              <a:ext uri="{FF2B5EF4-FFF2-40B4-BE49-F238E27FC236}">
                <a16:creationId xmlns:a16="http://schemas.microsoft.com/office/drawing/2014/main" id="{C5CE6FA1-B73B-F32C-6A21-B8DF0A32BA64}"/>
              </a:ext>
            </a:extLst>
          </p:cNvPr>
          <p:cNvPicPr>
            <a:picLocks noChangeAspect="1"/>
          </p:cNvPicPr>
          <p:nvPr/>
        </p:nvPicPr>
        <p:blipFill>
          <a:blip r:embed="rId3"/>
          <a:stretch>
            <a:fillRect/>
          </a:stretch>
        </p:blipFill>
        <p:spPr>
          <a:xfrm>
            <a:off x="11089106" y="6413477"/>
            <a:ext cx="914400" cy="254336"/>
          </a:xfrm>
          <a:prstGeom prst="rect">
            <a:avLst/>
          </a:prstGeom>
        </p:spPr>
      </p:pic>
      <p:sp>
        <p:nvSpPr>
          <p:cNvPr id="4" name="CuadroTexto 3">
            <a:extLst>
              <a:ext uri="{FF2B5EF4-FFF2-40B4-BE49-F238E27FC236}">
                <a16:creationId xmlns:a16="http://schemas.microsoft.com/office/drawing/2014/main" id="{7720C4D7-1929-0A8F-A320-A63525A82FB1}"/>
              </a:ext>
            </a:extLst>
          </p:cNvPr>
          <p:cNvSpPr txBox="1"/>
          <p:nvPr/>
        </p:nvSpPr>
        <p:spPr>
          <a:xfrm>
            <a:off x="530917" y="1077362"/>
            <a:ext cx="6096000" cy="3662541"/>
          </a:xfrm>
          <a:prstGeom prst="rect">
            <a:avLst/>
          </a:prstGeom>
          <a:noFill/>
        </p:spPr>
        <p:txBody>
          <a:bodyPr wrap="square">
            <a:spAutoFit/>
          </a:bodyPr>
          <a:lstStyle/>
          <a:p>
            <a:r>
              <a:rPr lang="es-MX" sz="1600" b="1" dirty="0">
                <a:solidFill>
                  <a:srgbClr val="3A8995"/>
                </a:solidFill>
              </a:rPr>
              <a:t>Listado completo</a:t>
            </a:r>
            <a:br>
              <a:rPr lang="es-MX" sz="1200" dirty="0"/>
            </a:br>
            <a:endParaRPr lang="es-MX" sz="1200" dirty="0"/>
          </a:p>
          <a:p>
            <a:r>
              <a:rPr lang="es-MX" sz="1200" dirty="0"/>
              <a:t>Para mostrar todas las filas de la tabla '</a:t>
            </a:r>
            <a:r>
              <a:rPr lang="es-MX" sz="1200" dirty="0" err="1"/>
              <a:t>articulos</a:t>
            </a:r>
            <a:r>
              <a:rPr lang="es-MX" sz="1200" dirty="0"/>
              <a:t>' hemos dispuesto un objeto de la clase '</a:t>
            </a:r>
            <a:r>
              <a:rPr lang="es-MX" sz="1200" dirty="0" err="1"/>
              <a:t>scrolledtext</a:t>
            </a:r>
            <a:r>
              <a:rPr lang="es-MX" sz="1200" dirty="0"/>
              <a:t>’:</a:t>
            </a:r>
          </a:p>
          <a:p>
            <a:endParaRPr lang="es-MX" sz="1200" dirty="0"/>
          </a:p>
          <a:p>
            <a:endParaRPr lang="es-MX" sz="1200" dirty="0"/>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endParaRPr lang="es-MX" sz="1200" dirty="0">
              <a:solidFill>
                <a:srgbClr val="3A8995"/>
              </a:solidFill>
            </a:endParaRPr>
          </a:p>
          <a:p>
            <a:br>
              <a:rPr lang="es-MX" sz="1200" dirty="0">
                <a:solidFill>
                  <a:srgbClr val="3A8995"/>
                </a:solidFill>
              </a:rPr>
            </a:br>
            <a:endParaRPr lang="es-MX" sz="1200" dirty="0">
              <a:solidFill>
                <a:srgbClr val="3A8995"/>
              </a:solidFill>
            </a:endParaRPr>
          </a:p>
          <a:p>
            <a:r>
              <a:rPr lang="es-MX" sz="1200" dirty="0"/>
              <a:t>Llamamos al método '</a:t>
            </a:r>
            <a:r>
              <a:rPr lang="es-MX" sz="1200" dirty="0" err="1"/>
              <a:t>recuperar_todos</a:t>
            </a:r>
            <a:r>
              <a:rPr lang="es-MX" sz="1200" dirty="0"/>
              <a:t>' de la clase '</a:t>
            </a:r>
            <a:r>
              <a:rPr lang="es-MX" sz="1200" dirty="0" err="1"/>
              <a:t>Articulos</a:t>
            </a:r>
            <a:r>
              <a:rPr lang="es-MX" sz="1200" dirty="0"/>
              <a:t>' y obtenemos una lista con un conjunto de tuplas con cada fila de la tabla.</a:t>
            </a:r>
          </a:p>
          <a:p>
            <a:endParaRPr lang="es-MX" sz="1200" dirty="0"/>
          </a:p>
          <a:p>
            <a:r>
              <a:rPr lang="es-MX" sz="1200" dirty="0"/>
              <a:t>El algoritmo '</a:t>
            </a:r>
            <a:r>
              <a:rPr lang="es-MX" sz="1200" dirty="0" err="1"/>
              <a:t>recuperar_todos</a:t>
            </a:r>
            <a:r>
              <a:rPr lang="es-MX" sz="1200" dirty="0"/>
              <a:t>' de la clase </a:t>
            </a:r>
            <a:r>
              <a:rPr lang="es-MX" sz="1200" dirty="0" err="1"/>
              <a:t>Articulos</a:t>
            </a:r>
            <a:r>
              <a:rPr lang="es-MX" sz="1200" dirty="0"/>
              <a:t> es:</a:t>
            </a:r>
          </a:p>
          <a:p>
            <a:endParaRPr lang="es-MX" sz="1200" dirty="0"/>
          </a:p>
        </p:txBody>
      </p:sp>
      <p:pic>
        <p:nvPicPr>
          <p:cNvPr id="2" name="Picture 2" descr="insert SQLite python">
            <a:extLst>
              <a:ext uri="{FF2B5EF4-FFF2-40B4-BE49-F238E27FC236}">
                <a16:creationId xmlns:a16="http://schemas.microsoft.com/office/drawing/2014/main" id="{FE844495-8F51-99A3-895A-7EC8EB39A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797" y="875274"/>
            <a:ext cx="2121463" cy="2054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ect SQLite python">
            <a:extLst>
              <a:ext uri="{FF2B5EF4-FFF2-40B4-BE49-F238E27FC236}">
                <a16:creationId xmlns:a16="http://schemas.microsoft.com/office/drawing/2014/main" id="{DDBECBAF-CA3C-C519-0BF5-CDC821369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7797" y="3105472"/>
            <a:ext cx="2140416" cy="2021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ert SQLite python">
            <a:extLst>
              <a:ext uri="{FF2B5EF4-FFF2-40B4-BE49-F238E27FC236}">
                <a16:creationId xmlns:a16="http://schemas.microsoft.com/office/drawing/2014/main" id="{A69E2139-0814-4603-2493-045CECDB9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696" y="875302"/>
            <a:ext cx="2652791" cy="256893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7E970F8B-FC52-DBA5-5708-3294A8356F93}"/>
              </a:ext>
            </a:extLst>
          </p:cNvPr>
          <p:cNvPicPr>
            <a:picLocks noChangeAspect="1"/>
          </p:cNvPicPr>
          <p:nvPr/>
        </p:nvPicPr>
        <p:blipFill>
          <a:blip r:embed="rId7"/>
          <a:stretch>
            <a:fillRect/>
          </a:stretch>
        </p:blipFill>
        <p:spPr>
          <a:xfrm>
            <a:off x="7680043" y="3635724"/>
            <a:ext cx="1932615" cy="650933"/>
          </a:xfrm>
          <a:prstGeom prst="rect">
            <a:avLst/>
          </a:prstGeom>
        </p:spPr>
      </p:pic>
      <p:sp>
        <p:nvSpPr>
          <p:cNvPr id="10" name="CuadroTexto 9">
            <a:extLst>
              <a:ext uri="{FF2B5EF4-FFF2-40B4-BE49-F238E27FC236}">
                <a16:creationId xmlns:a16="http://schemas.microsoft.com/office/drawing/2014/main" id="{8EC414D1-8C82-5126-A797-BB276BEA0D47}"/>
              </a:ext>
            </a:extLst>
          </p:cNvPr>
          <p:cNvSpPr txBox="1"/>
          <p:nvPr/>
        </p:nvSpPr>
        <p:spPr>
          <a:xfrm>
            <a:off x="621398" y="2093482"/>
            <a:ext cx="6096000" cy="1446550"/>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a:solidFill>
                  <a:srgbClr val="DCDCAA"/>
                </a:solidFill>
                <a:effectLst/>
                <a:latin typeface="Consolas" panose="020B0609020204030204" pitchFamily="49" charset="0"/>
              </a:rPr>
              <a:t>listar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articulo1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recuperar_todos</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scrolledtext1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delete</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"1.0"</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END</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for</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in</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respuesta</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scrolledtext1</a:t>
            </a:r>
            <a:r>
              <a:rPr lang="es-AR" sz="1100" b="0" dirty="0">
                <a:solidFill>
                  <a:srgbClr val="D4D4D4"/>
                </a:solidFill>
                <a:effectLst/>
                <a:latin typeface="Consolas" panose="020B0609020204030204" pitchFamily="49" charset="0"/>
              </a:rPr>
              <a:t>.</a:t>
            </a:r>
            <a:r>
              <a:rPr lang="es-AR" sz="1100" b="0" dirty="0">
                <a:solidFill>
                  <a:srgbClr val="DCDCAA"/>
                </a:solidFill>
                <a:effectLst/>
                <a:latin typeface="Consolas" panose="020B0609020204030204" pitchFamily="49" charset="0"/>
              </a:rPr>
              <a:t>insert</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tk</a:t>
            </a:r>
            <a:r>
              <a:rPr lang="es-AR" sz="1100" b="0" dirty="0" err="1">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END</a:t>
            </a:r>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"código:"</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str</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0</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a:t>
            </a:r>
            <a:r>
              <a:rPr lang="es-AR" sz="1100" b="0" dirty="0" err="1">
                <a:solidFill>
                  <a:srgbClr val="D7BA7D"/>
                </a:solidFill>
                <a:effectLst/>
                <a:latin typeface="Consolas" panose="020B0609020204030204" pitchFamily="49" charset="0"/>
              </a:rPr>
              <a:t>n</a:t>
            </a:r>
            <a:r>
              <a:rPr lang="es-AR" sz="1100" b="0" dirty="0" err="1">
                <a:solidFill>
                  <a:srgbClr val="CE9178"/>
                </a:solidFill>
                <a:effectLst/>
                <a:latin typeface="Consolas" panose="020B0609020204030204" pitchFamily="49" charset="0"/>
              </a:rPr>
              <a:t>descripción</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1</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a:t>
            </a:r>
            <a:r>
              <a:rPr lang="es-AR" sz="1100" b="0" dirty="0" err="1">
                <a:solidFill>
                  <a:srgbClr val="D7BA7D"/>
                </a:solidFill>
                <a:effectLst/>
                <a:latin typeface="Consolas" panose="020B0609020204030204" pitchFamily="49" charset="0"/>
              </a:rPr>
              <a:t>n</a:t>
            </a:r>
            <a:r>
              <a:rPr lang="es-AR" sz="1100" b="0" dirty="0" err="1">
                <a:solidFill>
                  <a:srgbClr val="CE9178"/>
                </a:solidFill>
                <a:effectLst/>
                <a:latin typeface="Consolas" panose="020B0609020204030204" pitchFamily="49" charset="0"/>
              </a:rPr>
              <a:t>precio</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str</a:t>
            </a:r>
            <a:r>
              <a:rPr lang="es-AR" sz="1100" b="0" dirty="0">
                <a:solidFill>
                  <a:srgbClr val="D4D4D4"/>
                </a:solidFill>
                <a:effectLst/>
                <a:latin typeface="Consolas" panose="020B0609020204030204" pitchFamily="49" charset="0"/>
              </a:rPr>
              <a:t>(</a:t>
            </a:r>
            <a:r>
              <a:rPr lang="es-AR" sz="1100" b="0" dirty="0">
                <a:solidFill>
                  <a:srgbClr val="9CDCFE"/>
                </a:solidFill>
                <a:effectLst/>
                <a:latin typeface="Consolas" panose="020B0609020204030204" pitchFamily="49" charset="0"/>
              </a:rPr>
              <a:t>fila</a:t>
            </a:r>
            <a:r>
              <a:rPr lang="es-AR" sz="1100" b="0" dirty="0">
                <a:solidFill>
                  <a:srgbClr val="D4D4D4"/>
                </a:solidFill>
                <a:effectLst/>
                <a:latin typeface="Consolas" panose="020B0609020204030204" pitchFamily="49" charset="0"/>
              </a:rPr>
              <a:t>[</a:t>
            </a:r>
            <a:r>
              <a:rPr lang="es-AR" sz="1100" b="0" dirty="0">
                <a:solidFill>
                  <a:srgbClr val="B5CEA8"/>
                </a:solidFill>
                <a:effectLst/>
                <a:latin typeface="Consolas" panose="020B0609020204030204" pitchFamily="49" charset="0"/>
              </a:rPr>
              <a:t>2</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a:solidFill>
                  <a:srgbClr val="D7BA7D"/>
                </a:solidFill>
                <a:effectLst/>
                <a:latin typeface="Consolas" panose="020B0609020204030204" pitchFamily="49" charset="0"/>
              </a:rPr>
              <a:t>\n\n</a:t>
            </a:r>
            <a:r>
              <a:rPr lang="es-AR" sz="1100" b="0" dirty="0">
                <a:solidFill>
                  <a:srgbClr val="CE9178"/>
                </a:solidFill>
                <a:effectLst/>
                <a:latin typeface="Consolas" panose="020B0609020204030204" pitchFamily="49" charset="0"/>
              </a:rPr>
              <a:t>"</a:t>
            </a:r>
            <a:r>
              <a:rPr lang="es-AR" sz="1100" b="0" dirty="0">
                <a:solidFill>
                  <a:srgbClr val="D4D4D4"/>
                </a:solidFill>
                <a:effectLst/>
                <a:latin typeface="Consolas" panose="020B0609020204030204" pitchFamily="49" charset="0"/>
              </a:rPr>
              <a:t>)</a:t>
            </a:r>
          </a:p>
        </p:txBody>
      </p:sp>
      <p:sp>
        <p:nvSpPr>
          <p:cNvPr id="12" name="CuadroTexto 11">
            <a:extLst>
              <a:ext uri="{FF2B5EF4-FFF2-40B4-BE49-F238E27FC236}">
                <a16:creationId xmlns:a16="http://schemas.microsoft.com/office/drawing/2014/main" id="{08F8C83B-894F-6887-68C7-47503512E9C2}"/>
              </a:ext>
            </a:extLst>
          </p:cNvPr>
          <p:cNvSpPr txBox="1"/>
          <p:nvPr/>
        </p:nvSpPr>
        <p:spPr>
          <a:xfrm>
            <a:off x="606883" y="4603549"/>
            <a:ext cx="6208294" cy="1954381"/>
          </a:xfrm>
          <a:prstGeom prst="rect">
            <a:avLst/>
          </a:prstGeom>
          <a:solidFill>
            <a:schemeClr val="tx1">
              <a:lumMod val="85000"/>
              <a:lumOff val="15000"/>
            </a:schemeClr>
          </a:solidFill>
        </p:spPr>
        <p:txBody>
          <a:bodyPr wrap="square">
            <a:spAutoFit/>
          </a:bodyPr>
          <a:lstStyle/>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def</a:t>
            </a:r>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recuperar_todos</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C586C0"/>
                </a:solidFill>
                <a:effectLst/>
                <a:latin typeface="Consolas" panose="020B0609020204030204" pitchFamily="49" charset="0"/>
              </a:rPr>
              <a:t>try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self</a:t>
            </a:r>
            <a:r>
              <a:rPr lang="es-AR" sz="1100" b="0" dirty="0" err="1">
                <a:solidFill>
                  <a:srgbClr val="D4D4D4"/>
                </a:solidFill>
                <a:effectLst/>
                <a:latin typeface="Consolas" panose="020B0609020204030204" pitchFamily="49" charset="0"/>
              </a:rPr>
              <a:t>.abrir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cursor</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cone</a:t>
            </a:r>
            <a:r>
              <a:rPr lang="es-AR" sz="1100" b="0" dirty="0" err="1">
                <a:solidFill>
                  <a:srgbClr val="D4D4D4"/>
                </a:solidFill>
                <a:effectLst/>
                <a:latin typeface="Consolas" panose="020B0609020204030204" pitchFamily="49" charset="0"/>
              </a:rPr>
              <a:t>.cursor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sql</a:t>
            </a:r>
            <a:r>
              <a:rPr lang="es-AR" sz="1100" b="0" dirty="0">
                <a:solidFill>
                  <a:srgbClr val="D4D4D4"/>
                </a:solidFill>
                <a:effectLst/>
                <a:latin typeface="Consolas" panose="020B0609020204030204" pitchFamily="49" charset="0"/>
              </a:rPr>
              <a:t>=</a:t>
            </a:r>
            <a:r>
              <a:rPr lang="es-AR" sz="1100" b="0" dirty="0">
                <a:solidFill>
                  <a:srgbClr val="CE9178"/>
                </a:solidFill>
                <a:effectLst/>
                <a:latin typeface="Consolas" panose="020B0609020204030204" pitchFamily="49" charset="0"/>
              </a:rPr>
              <a:t>"</a:t>
            </a:r>
            <a:r>
              <a:rPr lang="es-AR" sz="1100" b="0" dirty="0" err="1">
                <a:solidFill>
                  <a:srgbClr val="CE9178"/>
                </a:solidFill>
                <a:effectLst/>
                <a:latin typeface="Consolas" panose="020B0609020204030204" pitchFamily="49" charset="0"/>
              </a:rPr>
              <a:t>select</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codigo</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descripcion</a:t>
            </a:r>
            <a:r>
              <a:rPr lang="es-AR" sz="1100" b="0" dirty="0">
                <a:solidFill>
                  <a:srgbClr val="CE9178"/>
                </a:solidFill>
                <a:effectLst/>
                <a:latin typeface="Consolas" panose="020B0609020204030204" pitchFamily="49" charset="0"/>
              </a:rPr>
              <a:t>, precio </a:t>
            </a:r>
            <a:r>
              <a:rPr lang="es-AR" sz="1100" b="0" dirty="0" err="1">
                <a:solidFill>
                  <a:srgbClr val="CE9178"/>
                </a:solidFill>
                <a:effectLst/>
                <a:latin typeface="Consolas" panose="020B0609020204030204" pitchFamily="49" charset="0"/>
              </a:rPr>
              <a:t>from</a:t>
            </a:r>
            <a:r>
              <a:rPr lang="es-AR" sz="1100" b="0" dirty="0">
                <a:solidFill>
                  <a:srgbClr val="CE9178"/>
                </a:solidFill>
                <a:effectLst/>
                <a:latin typeface="Consolas" panose="020B0609020204030204" pitchFamily="49" charset="0"/>
              </a:rPr>
              <a:t> </a:t>
            </a:r>
            <a:r>
              <a:rPr lang="es-AR" sz="1100" b="0" dirty="0" err="1">
                <a:solidFill>
                  <a:srgbClr val="CE9178"/>
                </a:solidFill>
                <a:effectLst/>
                <a:latin typeface="Consolas" panose="020B0609020204030204" pitchFamily="49" charset="0"/>
              </a:rPr>
              <a:t>articulos</a:t>
            </a:r>
            <a:r>
              <a:rPr lang="es-AR" sz="1100" b="0" dirty="0">
                <a:solidFill>
                  <a:srgbClr val="CE9178"/>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cursor</a:t>
            </a:r>
            <a:r>
              <a:rPr lang="es-AR" sz="1100" b="0" dirty="0" err="1">
                <a:solidFill>
                  <a:srgbClr val="D4D4D4"/>
                </a:solidFill>
                <a:effectLst/>
                <a:latin typeface="Consolas" panose="020B0609020204030204" pitchFamily="49" charset="0"/>
              </a:rPr>
              <a:t>.execute</a:t>
            </a:r>
            <a:r>
              <a:rPr lang="es-AR" sz="1100" b="0" dirty="0">
                <a:solidFill>
                  <a:srgbClr val="D4D4D4"/>
                </a:solidFill>
                <a:effectLst/>
                <a:latin typeface="Consolas" panose="020B0609020204030204" pitchFamily="49" charset="0"/>
              </a:rPr>
              <a:t>(</a:t>
            </a:r>
            <a:r>
              <a:rPr lang="es-AR" sz="1100" b="0" dirty="0" err="1">
                <a:solidFill>
                  <a:srgbClr val="9CDCFE"/>
                </a:solidFill>
                <a:effectLst/>
                <a:latin typeface="Consolas" panose="020B0609020204030204" pitchFamily="49" charset="0"/>
              </a:rPr>
              <a:t>sql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return</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cursor</a:t>
            </a:r>
            <a:r>
              <a:rPr lang="es-AR" sz="1100" b="0" dirty="0" err="1">
                <a:solidFill>
                  <a:srgbClr val="D4D4D4"/>
                </a:solidFill>
                <a:effectLst/>
                <a:latin typeface="Consolas" panose="020B0609020204030204" pitchFamily="49" charset="0"/>
              </a:rPr>
              <a:t>.fetchall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finally</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cone</a:t>
            </a:r>
            <a:r>
              <a:rPr lang="es-AR" sz="1100" b="0" dirty="0" err="1">
                <a:solidFill>
                  <a:srgbClr val="D4D4D4"/>
                </a:solidFill>
                <a:effectLst/>
                <a:latin typeface="Consolas" panose="020B0609020204030204" pitchFamily="49" charset="0"/>
              </a:rPr>
              <a:t>.close</a:t>
            </a:r>
            <a:r>
              <a:rPr lang="es-AR" sz="1100" b="0" dirty="0">
                <a:solidFill>
                  <a:srgbClr val="D4D4D4"/>
                </a:solidFill>
                <a:effectLst/>
                <a:latin typeface="Consolas" panose="020B0609020204030204" pitchFamily="49" charset="0"/>
              </a:rPr>
              <a:t>()</a:t>
            </a: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p:txBody>
      </p:sp>
      <p:pic>
        <p:nvPicPr>
          <p:cNvPr id="9" name="Cámara 8">
            <a:extLst>
              <a:ext uri="{FF2B5EF4-FFF2-40B4-BE49-F238E27FC236}">
                <a16:creationId xmlns:a16="http://schemas.microsoft.com/office/drawing/2014/main" id="{A84A058F-B6F6-2D1C-42B7-73B35C8ACE0A}"/>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7532763" y="4985491"/>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61516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637912"/>
            <a:ext cx="11401146" cy="3170099"/>
          </a:xfrm>
          <a:prstGeom prst="rect">
            <a:avLst/>
          </a:prstGeom>
          <a:noFill/>
        </p:spPr>
        <p:txBody>
          <a:bodyPr wrap="square">
            <a:spAutoFit/>
          </a:bodyPr>
          <a:lstStyle/>
          <a:p>
            <a:r>
              <a:rPr lang="es-MX" sz="2000" b="1" dirty="0">
                <a:solidFill>
                  <a:schemeClr val="accent1">
                    <a:lumMod val="50000"/>
                  </a:schemeClr>
                </a:solidFill>
              </a:rPr>
              <a:t>1. PyQT5</a:t>
            </a:r>
            <a:br>
              <a:rPr lang="es-MX" sz="1200" dirty="0"/>
            </a:br>
            <a:endParaRPr lang="es-MX" sz="1200" dirty="0"/>
          </a:p>
          <a:p>
            <a:r>
              <a:rPr lang="es-MX" sz="1200" dirty="0"/>
              <a:t>PyQT5 es un marco de interfaz gráfica de usuario (GUI) para Python. Es muy popular entre los desarrolladores y la GUI se puede crear </a:t>
            </a:r>
            <a:br>
              <a:rPr lang="es-MX" sz="1200" dirty="0"/>
            </a:br>
            <a:r>
              <a:rPr lang="es-MX" sz="1200" dirty="0"/>
              <a:t>mediante codificación o un diseñador QT. Un marco de desarrollo QT es un marco visual que permite arrastrar y soltar widgets para construir </a:t>
            </a:r>
            <a:br>
              <a:rPr lang="es-MX" sz="1200" dirty="0"/>
            </a:br>
            <a:r>
              <a:rPr lang="es-MX" sz="1200" dirty="0"/>
              <a:t>interfaces de usuario.</a:t>
            </a:r>
          </a:p>
          <a:p>
            <a:endParaRPr lang="es-MX" sz="1200" dirty="0"/>
          </a:p>
          <a:p>
            <a:r>
              <a:rPr lang="es-MX" sz="1200" dirty="0"/>
              <a:t>Es un software de enlace gratuito y de código abierto y se implementa para el marco de desarrollo de aplicaciones multiplataforma. </a:t>
            </a:r>
            <a:br>
              <a:rPr lang="es-MX" sz="1200" dirty="0"/>
            </a:br>
            <a:r>
              <a:rPr lang="es-MX" sz="1200" dirty="0"/>
              <a:t>Se utiliza en Windows, Mac, Android, Linux y Raspberry PI.</a:t>
            </a:r>
          </a:p>
          <a:p>
            <a:endParaRPr lang="es-MX" sz="1200" dirty="0"/>
          </a:p>
          <a:p>
            <a:r>
              <a:rPr lang="es-MX" sz="1200" dirty="0"/>
              <a:t>Para la instalación de PyQT5, puede utilizar el siguiente comando:</a:t>
            </a:r>
          </a:p>
          <a:p>
            <a:endParaRPr lang="es-MX" sz="1200" dirty="0"/>
          </a:p>
          <a:p>
            <a:r>
              <a:rPr lang="es-MX" sz="1200" dirty="0" err="1"/>
              <a:t>pip</a:t>
            </a:r>
            <a:r>
              <a:rPr lang="es-MX" sz="1200" dirty="0"/>
              <a:t> </a:t>
            </a:r>
            <a:r>
              <a:rPr lang="es-MX" sz="1200" dirty="0" err="1"/>
              <a:t>install</a:t>
            </a:r>
            <a:r>
              <a:rPr lang="es-MX" sz="1200" dirty="0"/>
              <a:t> pyqt5</a:t>
            </a:r>
            <a:br>
              <a:rPr lang="es-MX" sz="1200" dirty="0"/>
            </a:br>
            <a:endParaRPr lang="es-MX" sz="1200" dirty="0"/>
          </a:p>
          <a:p>
            <a:r>
              <a:rPr lang="es-MX" sz="1200" dirty="0"/>
              <a:t>Aquí se muestra un código simple:</a:t>
            </a:r>
          </a:p>
          <a:p>
            <a:endParaRPr lang="es-MX" sz="1200" dirty="0"/>
          </a:p>
          <a:p>
            <a:r>
              <a:rPr lang="es-MX" sz="1200" dirty="0"/>
              <a:t>.</a:t>
            </a:r>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9" name="Imagen 8">
            <a:extLst>
              <a:ext uri="{FF2B5EF4-FFF2-40B4-BE49-F238E27FC236}">
                <a16:creationId xmlns:a16="http://schemas.microsoft.com/office/drawing/2014/main" id="{4B32E35A-27A4-D88E-16F0-EB170E45A6E0}"/>
              </a:ext>
            </a:extLst>
          </p:cNvPr>
          <p:cNvPicPr>
            <a:picLocks noChangeAspect="1"/>
          </p:cNvPicPr>
          <p:nvPr/>
        </p:nvPicPr>
        <p:blipFill>
          <a:blip r:embed="rId4"/>
          <a:stretch>
            <a:fillRect/>
          </a:stretch>
        </p:blipFill>
        <p:spPr>
          <a:xfrm>
            <a:off x="5816280" y="3351902"/>
            <a:ext cx="3248647" cy="2702414"/>
          </a:xfrm>
          <a:prstGeom prst="rect">
            <a:avLst/>
          </a:prstGeom>
        </p:spPr>
      </p:pic>
      <p:sp>
        <p:nvSpPr>
          <p:cNvPr id="11" name="CuadroTexto 10">
            <a:extLst>
              <a:ext uri="{FF2B5EF4-FFF2-40B4-BE49-F238E27FC236}">
                <a16:creationId xmlns:a16="http://schemas.microsoft.com/office/drawing/2014/main" id="{07E415C0-E5B9-6534-FD20-B0B6FF627B19}"/>
              </a:ext>
            </a:extLst>
          </p:cNvPr>
          <p:cNvSpPr txBox="1"/>
          <p:nvPr/>
        </p:nvSpPr>
        <p:spPr>
          <a:xfrm>
            <a:off x="9064927" y="3376660"/>
            <a:ext cx="3119759" cy="2677656"/>
          </a:xfrm>
          <a:prstGeom prst="rect">
            <a:avLst/>
          </a:prstGeom>
          <a:noFill/>
        </p:spPr>
        <p:txBody>
          <a:bodyPr wrap="square">
            <a:spAutoFit/>
          </a:bodyPr>
          <a:lstStyle/>
          <a:p>
            <a:r>
              <a:rPr lang="es-MX" sz="1200" dirty="0"/>
              <a:t>El equipo de desarrolladores de Python de </a:t>
            </a:r>
            <a:r>
              <a:rPr lang="es-MX" sz="1200" dirty="0" err="1"/>
              <a:t>ScienceSoft</a:t>
            </a:r>
            <a:r>
              <a:rPr lang="es-MX" sz="1200" dirty="0"/>
              <a:t> destaca los beneficios de usar </a:t>
            </a:r>
            <a:r>
              <a:rPr lang="es-MX" sz="1200" dirty="0" err="1"/>
              <a:t>PyQt</a:t>
            </a:r>
            <a:r>
              <a:rPr lang="es-MX" sz="1200" dirty="0"/>
              <a:t>:</a:t>
            </a:r>
          </a:p>
          <a:p>
            <a:endParaRPr lang="es-MX" sz="1200" dirty="0"/>
          </a:p>
          <a:p>
            <a:r>
              <a:rPr lang="es-MX" sz="1200" dirty="0" err="1"/>
              <a:t>PyQt</a:t>
            </a:r>
            <a:r>
              <a:rPr lang="es-MX" sz="1200" dirty="0"/>
              <a:t> es un conjunto maduro de enlaces de Python a Qt para el desarrollo multiplataforma de aplicaciones de escritorio. Ofrece una amplia selección de widgets y herramientas integradas para la creación de widgets personalizados para dar forma a GUI sofisticadas, así como un sólido soporte de base de datos SQL para conectarse e interactuar con bases de datos.</a:t>
            </a:r>
            <a:endParaRPr lang="es-AR" sz="1200" dirty="0"/>
          </a:p>
        </p:txBody>
      </p:sp>
      <p:pic>
        <p:nvPicPr>
          <p:cNvPr id="21" name="Imagen 20">
            <a:extLst>
              <a:ext uri="{FF2B5EF4-FFF2-40B4-BE49-F238E27FC236}">
                <a16:creationId xmlns:a16="http://schemas.microsoft.com/office/drawing/2014/main" id="{22E673ED-297C-178B-D463-987ECA6D0133}"/>
              </a:ext>
            </a:extLst>
          </p:cNvPr>
          <p:cNvPicPr>
            <a:picLocks noChangeAspect="1"/>
          </p:cNvPicPr>
          <p:nvPr/>
        </p:nvPicPr>
        <p:blipFill>
          <a:blip r:embed="rId5"/>
          <a:stretch>
            <a:fillRect/>
          </a:stretch>
        </p:blipFill>
        <p:spPr>
          <a:xfrm>
            <a:off x="494277" y="3258937"/>
            <a:ext cx="4017047" cy="3429000"/>
          </a:xfrm>
          <a:prstGeom prst="rect">
            <a:avLst/>
          </a:prstGeom>
        </p:spPr>
      </p:pic>
      <p:sp>
        <p:nvSpPr>
          <p:cNvPr id="23" name="CuadroTexto 22">
            <a:extLst>
              <a:ext uri="{FF2B5EF4-FFF2-40B4-BE49-F238E27FC236}">
                <a16:creationId xmlns:a16="http://schemas.microsoft.com/office/drawing/2014/main" id="{6A5B4B3A-3730-F944-9B38-2DE404FC9DC2}"/>
              </a:ext>
            </a:extLst>
          </p:cNvPr>
          <p:cNvSpPr txBox="1"/>
          <p:nvPr/>
        </p:nvSpPr>
        <p:spPr>
          <a:xfrm>
            <a:off x="5761983" y="6115575"/>
            <a:ext cx="6103620" cy="276999"/>
          </a:xfrm>
          <a:prstGeom prst="rect">
            <a:avLst/>
          </a:prstGeom>
          <a:noFill/>
        </p:spPr>
        <p:txBody>
          <a:bodyPr wrap="square">
            <a:spAutoFit/>
          </a:bodyPr>
          <a:lstStyle/>
          <a:p>
            <a:r>
              <a:rPr lang="es-MX" sz="1200" dirty="0"/>
              <a:t>El resultado del código anterior es el siguiente:</a:t>
            </a:r>
          </a:p>
        </p:txBody>
      </p:sp>
      <p:pic>
        <p:nvPicPr>
          <p:cNvPr id="24" name="Cámara 23">
            <a:extLst>
              <a:ext uri="{FF2B5EF4-FFF2-40B4-BE49-F238E27FC236}">
                <a16:creationId xmlns:a16="http://schemas.microsoft.com/office/drawing/2014/main" id="{4192854C-03AB-EB15-D078-D3CFDFDDFA0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5535AD8A-A7F7-8D9A-0988-7C551EDB1632}"/>
              </a:ext>
            </a:extLst>
          </p:cNvPr>
          <p:cNvPicPr>
            <a:picLocks noChangeAspect="1"/>
          </p:cNvPicPr>
          <p:nvPr/>
        </p:nvPicPr>
        <p:blipFill>
          <a:blip r:embed="rId8"/>
          <a:stretch>
            <a:fillRect/>
          </a:stretch>
        </p:blipFill>
        <p:spPr>
          <a:xfrm>
            <a:off x="9515157" y="2119483"/>
            <a:ext cx="2178305" cy="860339"/>
          </a:xfrm>
          <a:prstGeom prst="rect">
            <a:avLst/>
          </a:prstGeom>
        </p:spPr>
      </p:pic>
    </p:spTree>
    <p:extLst>
      <p:ext uri="{BB962C8B-B14F-4D97-AF65-F5344CB8AC3E}">
        <p14:creationId xmlns:p14="http://schemas.microsoft.com/office/powerpoint/2010/main" val="1725830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Imagen que contiene texto, interior, computadora, tabla&#10;&#10;Descripción generada automáticamente">
            <a:extLst>
              <a:ext uri="{FF2B5EF4-FFF2-40B4-BE49-F238E27FC236}">
                <a16:creationId xmlns:a16="http://schemas.microsoft.com/office/drawing/2014/main" id="{1230E80B-12D3-D7DB-8027-831FE6787EB2}"/>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10041" b="10041"/>
          <a:stretch>
            <a:fillRect/>
          </a:stretch>
        </p:blipFill>
        <p:spPr>
          <a:xfrm>
            <a:off x="-85870" y="0"/>
            <a:ext cx="12191999" cy="6858000"/>
          </a:xfrm>
        </p:spPr>
      </p:pic>
      <p:sp>
        <p:nvSpPr>
          <p:cNvPr id="5" name="CuadroTexto 4">
            <a:extLst>
              <a:ext uri="{FF2B5EF4-FFF2-40B4-BE49-F238E27FC236}">
                <a16:creationId xmlns:a16="http://schemas.microsoft.com/office/drawing/2014/main" id="{524AAFAC-84C6-38E4-8E3E-9B16DF568804}"/>
              </a:ext>
            </a:extLst>
          </p:cNvPr>
          <p:cNvSpPr txBox="1"/>
          <p:nvPr/>
        </p:nvSpPr>
        <p:spPr>
          <a:xfrm>
            <a:off x="240632" y="352054"/>
            <a:ext cx="6096000" cy="523220"/>
          </a:xfrm>
          <a:prstGeom prst="rect">
            <a:avLst/>
          </a:prstGeom>
          <a:noFill/>
        </p:spPr>
        <p:txBody>
          <a:bodyPr wrap="square">
            <a:spAutoFit/>
          </a:bodyPr>
          <a:lstStyle/>
          <a:p>
            <a:pPr algn="l"/>
            <a:r>
              <a:rPr lang="es-AR" sz="2800" b="0" i="0" dirty="0">
                <a:solidFill>
                  <a:srgbClr val="444444"/>
                </a:solidFill>
                <a:effectLst/>
                <a:latin typeface="-apple-system"/>
              </a:rPr>
              <a:t>Python GUI &amp; </a:t>
            </a:r>
            <a:r>
              <a:rPr lang="es-AR" sz="2800" b="0" i="0" dirty="0" err="1">
                <a:solidFill>
                  <a:srgbClr val="444444"/>
                </a:solidFill>
                <a:effectLst/>
                <a:latin typeface="-apple-system"/>
              </a:rPr>
              <a:t>DataBase</a:t>
            </a:r>
            <a:r>
              <a:rPr lang="es-AR" sz="2800" b="0" i="0" dirty="0">
                <a:solidFill>
                  <a:srgbClr val="444444"/>
                </a:solidFill>
                <a:effectLst/>
                <a:latin typeface="-apple-system"/>
              </a:rPr>
              <a:t> SQLite</a:t>
            </a:r>
          </a:p>
        </p:txBody>
      </p:sp>
      <p:pic>
        <p:nvPicPr>
          <p:cNvPr id="10" name="Imagen 9">
            <a:extLst>
              <a:ext uri="{FF2B5EF4-FFF2-40B4-BE49-F238E27FC236}">
                <a16:creationId xmlns:a16="http://schemas.microsoft.com/office/drawing/2014/main" id="{51693D35-E1A6-FA6C-F3DC-EEB144AB4447}"/>
              </a:ext>
            </a:extLst>
          </p:cNvPr>
          <p:cNvPicPr>
            <a:picLocks noChangeAspect="1"/>
          </p:cNvPicPr>
          <p:nvPr/>
        </p:nvPicPr>
        <p:blipFill>
          <a:blip r:embed="rId3"/>
          <a:stretch>
            <a:fillRect/>
          </a:stretch>
        </p:blipFill>
        <p:spPr>
          <a:xfrm>
            <a:off x="9932988" y="3992269"/>
            <a:ext cx="1932615" cy="650933"/>
          </a:xfrm>
          <a:prstGeom prst="rect">
            <a:avLst/>
          </a:prstGeom>
        </p:spPr>
      </p:pic>
      <p:pic>
        <p:nvPicPr>
          <p:cNvPr id="11" name="Imagen 10">
            <a:extLst>
              <a:ext uri="{FF2B5EF4-FFF2-40B4-BE49-F238E27FC236}">
                <a16:creationId xmlns:a16="http://schemas.microsoft.com/office/drawing/2014/main" id="{A7A26704-FF2A-5E10-7D88-35D367733181}"/>
              </a:ext>
            </a:extLst>
          </p:cNvPr>
          <p:cNvPicPr>
            <a:picLocks noChangeAspect="1"/>
          </p:cNvPicPr>
          <p:nvPr/>
        </p:nvPicPr>
        <p:blipFill>
          <a:blip r:embed="rId4"/>
          <a:stretch>
            <a:fillRect/>
          </a:stretch>
        </p:blipFill>
        <p:spPr>
          <a:xfrm>
            <a:off x="10951203" y="6392574"/>
            <a:ext cx="914400" cy="254336"/>
          </a:xfrm>
          <a:prstGeom prst="rect">
            <a:avLst/>
          </a:prstGeom>
        </p:spPr>
      </p:pic>
      <p:pic>
        <p:nvPicPr>
          <p:cNvPr id="12" name="Imagen 11">
            <a:hlinkClick r:id="rId5"/>
            <a:extLst>
              <a:ext uri="{FF2B5EF4-FFF2-40B4-BE49-F238E27FC236}">
                <a16:creationId xmlns:a16="http://schemas.microsoft.com/office/drawing/2014/main" id="{EFCEEE87-375E-3CD1-7F43-5A60229DDA44}"/>
              </a:ext>
            </a:extLst>
          </p:cNvPr>
          <p:cNvPicPr>
            <a:picLocks noChangeAspect="1"/>
          </p:cNvPicPr>
          <p:nvPr/>
        </p:nvPicPr>
        <p:blipFill>
          <a:blip r:embed="rId6">
            <a:duotone>
              <a:prstClr val="black"/>
              <a:schemeClr val="accent1">
                <a:tint val="45000"/>
                <a:satMod val="400000"/>
              </a:schemeClr>
            </a:duotone>
          </a:blip>
          <a:stretch>
            <a:fillRect/>
          </a:stretch>
        </p:blipFill>
        <p:spPr>
          <a:xfrm>
            <a:off x="10768739" y="4904010"/>
            <a:ext cx="992674" cy="771009"/>
          </a:xfrm>
          <a:prstGeom prst="rect">
            <a:avLst/>
          </a:prstGeom>
        </p:spPr>
      </p:pic>
      <p:sp>
        <p:nvSpPr>
          <p:cNvPr id="13" name="CuadroTexto 12">
            <a:extLst>
              <a:ext uri="{FF2B5EF4-FFF2-40B4-BE49-F238E27FC236}">
                <a16:creationId xmlns:a16="http://schemas.microsoft.com/office/drawing/2014/main" id="{E8C65939-8634-D6EE-1EEB-3817F97D36ED}"/>
              </a:ext>
            </a:extLst>
          </p:cNvPr>
          <p:cNvSpPr txBox="1"/>
          <p:nvPr/>
        </p:nvSpPr>
        <p:spPr>
          <a:xfrm>
            <a:off x="8737550" y="5724987"/>
            <a:ext cx="1810111" cy="276999"/>
          </a:xfrm>
          <a:prstGeom prst="rect">
            <a:avLst/>
          </a:prstGeom>
          <a:noFill/>
        </p:spPr>
        <p:txBody>
          <a:bodyPr wrap="none" rtlCol="0">
            <a:spAutoFit/>
          </a:bodyPr>
          <a:lstStyle/>
          <a:p>
            <a:r>
              <a:rPr lang="es-AR" sz="1200" b="1" dirty="0">
                <a:solidFill>
                  <a:srgbClr val="3A8995"/>
                </a:solidFill>
              </a:rPr>
              <a:t>formularioarticulos.py</a:t>
            </a:r>
          </a:p>
        </p:txBody>
      </p:sp>
      <p:pic>
        <p:nvPicPr>
          <p:cNvPr id="15" name="Imagen 14">
            <a:extLst>
              <a:ext uri="{FF2B5EF4-FFF2-40B4-BE49-F238E27FC236}">
                <a16:creationId xmlns:a16="http://schemas.microsoft.com/office/drawing/2014/main" id="{5CA09503-FBE0-FBF7-AA99-062C32C4C1F7}"/>
              </a:ext>
            </a:extLst>
          </p:cNvPr>
          <p:cNvPicPr>
            <a:picLocks noChangeAspect="1"/>
          </p:cNvPicPr>
          <p:nvPr/>
        </p:nvPicPr>
        <p:blipFill>
          <a:blip r:embed="rId7"/>
          <a:stretch>
            <a:fillRect/>
          </a:stretch>
        </p:blipFill>
        <p:spPr>
          <a:xfrm>
            <a:off x="172867" y="1205141"/>
            <a:ext cx="3814984" cy="2383939"/>
          </a:xfrm>
          <a:prstGeom prst="rect">
            <a:avLst/>
          </a:prstGeom>
        </p:spPr>
      </p:pic>
      <p:pic>
        <p:nvPicPr>
          <p:cNvPr id="17" name="Imagen 16">
            <a:extLst>
              <a:ext uri="{FF2B5EF4-FFF2-40B4-BE49-F238E27FC236}">
                <a16:creationId xmlns:a16="http://schemas.microsoft.com/office/drawing/2014/main" id="{874D5435-5130-5CEC-B0DE-A4BC12648628}"/>
              </a:ext>
            </a:extLst>
          </p:cNvPr>
          <p:cNvPicPr>
            <a:picLocks noChangeAspect="1"/>
          </p:cNvPicPr>
          <p:nvPr/>
        </p:nvPicPr>
        <p:blipFill>
          <a:blip r:embed="rId8"/>
          <a:stretch>
            <a:fillRect/>
          </a:stretch>
        </p:blipFill>
        <p:spPr>
          <a:xfrm>
            <a:off x="4122419" y="1261322"/>
            <a:ext cx="3875189" cy="2327759"/>
          </a:xfrm>
          <a:prstGeom prst="rect">
            <a:avLst/>
          </a:prstGeom>
        </p:spPr>
      </p:pic>
      <p:pic>
        <p:nvPicPr>
          <p:cNvPr id="19" name="Imagen 18">
            <a:extLst>
              <a:ext uri="{FF2B5EF4-FFF2-40B4-BE49-F238E27FC236}">
                <a16:creationId xmlns:a16="http://schemas.microsoft.com/office/drawing/2014/main" id="{7A7B465F-168C-008D-E908-8C35BDC2ED62}"/>
              </a:ext>
            </a:extLst>
          </p:cNvPr>
          <p:cNvPicPr>
            <a:picLocks noChangeAspect="1"/>
          </p:cNvPicPr>
          <p:nvPr/>
        </p:nvPicPr>
        <p:blipFill>
          <a:blip r:embed="rId9"/>
          <a:stretch>
            <a:fillRect/>
          </a:stretch>
        </p:blipFill>
        <p:spPr>
          <a:xfrm>
            <a:off x="205257" y="3827152"/>
            <a:ext cx="3779583" cy="2265161"/>
          </a:xfrm>
          <a:prstGeom prst="rect">
            <a:avLst/>
          </a:prstGeom>
        </p:spPr>
      </p:pic>
      <p:pic>
        <p:nvPicPr>
          <p:cNvPr id="21" name="Imagen 20">
            <a:extLst>
              <a:ext uri="{FF2B5EF4-FFF2-40B4-BE49-F238E27FC236}">
                <a16:creationId xmlns:a16="http://schemas.microsoft.com/office/drawing/2014/main" id="{F8624658-7B0A-2278-F40F-CA4BCB9ED3C8}"/>
              </a:ext>
            </a:extLst>
          </p:cNvPr>
          <p:cNvPicPr>
            <a:picLocks noChangeAspect="1"/>
          </p:cNvPicPr>
          <p:nvPr/>
        </p:nvPicPr>
        <p:blipFill>
          <a:blip r:embed="rId10"/>
          <a:stretch>
            <a:fillRect/>
          </a:stretch>
        </p:blipFill>
        <p:spPr>
          <a:xfrm>
            <a:off x="4119411" y="3857759"/>
            <a:ext cx="3453025" cy="2078861"/>
          </a:xfrm>
          <a:prstGeom prst="rect">
            <a:avLst/>
          </a:prstGeom>
        </p:spPr>
      </p:pic>
      <p:pic>
        <p:nvPicPr>
          <p:cNvPr id="23" name="Imagen 22">
            <a:extLst>
              <a:ext uri="{FF2B5EF4-FFF2-40B4-BE49-F238E27FC236}">
                <a16:creationId xmlns:a16="http://schemas.microsoft.com/office/drawing/2014/main" id="{D8E197F1-3724-F7C5-5E87-37EBBAC999EB}"/>
              </a:ext>
            </a:extLst>
          </p:cNvPr>
          <p:cNvPicPr>
            <a:picLocks noChangeAspect="1"/>
          </p:cNvPicPr>
          <p:nvPr/>
        </p:nvPicPr>
        <p:blipFill>
          <a:blip r:embed="rId11"/>
          <a:stretch>
            <a:fillRect/>
          </a:stretch>
        </p:blipFill>
        <p:spPr>
          <a:xfrm>
            <a:off x="8165196" y="1270069"/>
            <a:ext cx="3814099" cy="2333023"/>
          </a:xfrm>
          <a:prstGeom prst="rect">
            <a:avLst/>
          </a:prstGeom>
        </p:spPr>
      </p:pic>
      <p:pic>
        <p:nvPicPr>
          <p:cNvPr id="24" name="Imagen 23">
            <a:hlinkClick r:id="rId5"/>
            <a:extLst>
              <a:ext uri="{FF2B5EF4-FFF2-40B4-BE49-F238E27FC236}">
                <a16:creationId xmlns:a16="http://schemas.microsoft.com/office/drawing/2014/main" id="{7AA31AC5-BA80-DC7E-BFD4-7D67F96C2119}"/>
              </a:ext>
            </a:extLst>
          </p:cNvPr>
          <p:cNvPicPr>
            <a:picLocks noChangeAspect="1"/>
          </p:cNvPicPr>
          <p:nvPr/>
        </p:nvPicPr>
        <p:blipFill>
          <a:blip r:embed="rId6">
            <a:duotone>
              <a:prstClr val="black"/>
              <a:schemeClr val="accent1">
                <a:tint val="45000"/>
                <a:satMod val="400000"/>
              </a:schemeClr>
            </a:duotone>
          </a:blip>
          <a:stretch>
            <a:fillRect/>
          </a:stretch>
        </p:blipFill>
        <p:spPr>
          <a:xfrm>
            <a:off x="9510824" y="4904010"/>
            <a:ext cx="992674" cy="771009"/>
          </a:xfrm>
          <a:prstGeom prst="rect">
            <a:avLst/>
          </a:prstGeom>
        </p:spPr>
      </p:pic>
      <p:sp>
        <p:nvSpPr>
          <p:cNvPr id="25" name="CuadroTexto 24">
            <a:extLst>
              <a:ext uri="{FF2B5EF4-FFF2-40B4-BE49-F238E27FC236}">
                <a16:creationId xmlns:a16="http://schemas.microsoft.com/office/drawing/2014/main" id="{1261E04E-8EEC-1BDC-3545-F7BF4697C4B2}"/>
              </a:ext>
            </a:extLst>
          </p:cNvPr>
          <p:cNvSpPr txBox="1"/>
          <p:nvPr/>
        </p:nvSpPr>
        <p:spPr>
          <a:xfrm>
            <a:off x="10705550" y="5724987"/>
            <a:ext cx="1080296" cy="276999"/>
          </a:xfrm>
          <a:prstGeom prst="rect">
            <a:avLst/>
          </a:prstGeom>
          <a:noFill/>
        </p:spPr>
        <p:txBody>
          <a:bodyPr wrap="none" rtlCol="0">
            <a:spAutoFit/>
          </a:bodyPr>
          <a:lstStyle/>
          <a:p>
            <a:r>
              <a:rPr lang="es-AR" sz="1200" b="1" dirty="0">
                <a:solidFill>
                  <a:srgbClr val="3A8995"/>
                </a:solidFill>
              </a:rPr>
              <a:t>articulos.py</a:t>
            </a:r>
          </a:p>
        </p:txBody>
      </p:sp>
      <p:pic>
        <p:nvPicPr>
          <p:cNvPr id="2" name="Cámara 1">
            <a:extLst>
              <a:ext uri="{FF2B5EF4-FFF2-40B4-BE49-F238E27FC236}">
                <a16:creationId xmlns:a16="http://schemas.microsoft.com/office/drawing/2014/main" id="{D890AA8B-14E2-667B-09F7-1A770C2A927E}"/>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7772074" y="4229909"/>
            <a:ext cx="1539112" cy="1539112"/>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221564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F434BE4-C059-A5DB-1BEC-A8BCF238C02A}"/>
              </a:ext>
            </a:extLst>
          </p:cNvPr>
          <p:cNvSpPr txBox="1"/>
          <p:nvPr/>
        </p:nvSpPr>
        <p:spPr>
          <a:xfrm>
            <a:off x="6779880" y="3499076"/>
            <a:ext cx="3259226" cy="584775"/>
          </a:xfrm>
          <a:prstGeom prst="rect">
            <a:avLst/>
          </a:prstGeom>
          <a:noFill/>
        </p:spPr>
        <p:txBody>
          <a:bodyPr wrap="none" rtlCol="0">
            <a:spAutoFit/>
          </a:bodyPr>
          <a:lstStyle/>
          <a:p>
            <a:r>
              <a:rPr lang="es-AR" sz="3200" dirty="0">
                <a:solidFill>
                  <a:srgbClr val="3A8995"/>
                </a:solidFill>
              </a:rPr>
              <a:t>Muchas Gracias.</a:t>
            </a:r>
          </a:p>
        </p:txBody>
      </p:sp>
      <p:cxnSp>
        <p:nvCxnSpPr>
          <p:cNvPr id="5" name="Conector recto 4">
            <a:extLst>
              <a:ext uri="{FF2B5EF4-FFF2-40B4-BE49-F238E27FC236}">
                <a16:creationId xmlns:a16="http://schemas.microsoft.com/office/drawing/2014/main" id="{FAF53560-F3E2-FFEA-7ECD-79156112C0DC}"/>
              </a:ext>
            </a:extLst>
          </p:cNvPr>
          <p:cNvCxnSpPr/>
          <p:nvPr/>
        </p:nvCxnSpPr>
        <p:spPr>
          <a:xfrm>
            <a:off x="7300686" y="4151086"/>
            <a:ext cx="4891314"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7330D629-44DF-242D-22B6-159A19A7200B}"/>
              </a:ext>
            </a:extLst>
          </p:cNvPr>
          <p:cNvPicPr>
            <a:picLocks noChangeAspect="1"/>
          </p:cNvPicPr>
          <p:nvPr/>
        </p:nvPicPr>
        <p:blipFill>
          <a:blip r:embed="rId2">
            <a:duotone>
              <a:schemeClr val="accent1">
                <a:shade val="45000"/>
                <a:satMod val="135000"/>
              </a:schemeClr>
              <a:prstClr val="white"/>
            </a:duotone>
          </a:blip>
          <a:stretch>
            <a:fillRect/>
          </a:stretch>
        </p:blipFill>
        <p:spPr>
          <a:xfrm>
            <a:off x="10936515" y="6378861"/>
            <a:ext cx="914400" cy="254336"/>
          </a:xfrm>
          <a:prstGeom prst="rect">
            <a:avLst/>
          </a:prstGeom>
        </p:spPr>
      </p:pic>
    </p:spTree>
    <p:extLst>
      <p:ext uri="{BB962C8B-B14F-4D97-AF65-F5344CB8AC3E}">
        <p14:creationId xmlns:p14="http://schemas.microsoft.com/office/powerpoint/2010/main" val="91843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a:xfrm>
            <a:off x="0" y="-15240"/>
            <a:ext cx="12191999" cy="6858000"/>
          </a:xfrm>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395426" y="572636"/>
            <a:ext cx="11401146" cy="2985433"/>
          </a:xfrm>
          <a:prstGeom prst="rect">
            <a:avLst/>
          </a:prstGeom>
          <a:noFill/>
        </p:spPr>
        <p:txBody>
          <a:bodyPr wrap="square">
            <a:spAutoFit/>
          </a:bodyPr>
          <a:lstStyle/>
          <a:p>
            <a:endParaRPr lang="es-MX" sz="1200" dirty="0"/>
          </a:p>
          <a:p>
            <a:r>
              <a:rPr lang="es-MX" sz="2000" b="1" dirty="0">
                <a:solidFill>
                  <a:schemeClr val="accent1">
                    <a:lumMod val="50000"/>
                  </a:schemeClr>
                </a:solidFill>
              </a:rPr>
              <a:t>2. Python </a:t>
            </a:r>
            <a:r>
              <a:rPr lang="es-MX" sz="2000" b="1" dirty="0" err="1">
                <a:solidFill>
                  <a:schemeClr val="accent1">
                    <a:lumMod val="50000"/>
                  </a:schemeClr>
                </a:solidFill>
              </a:rPr>
              <a:t>Tkinter</a:t>
            </a:r>
            <a:br>
              <a:rPr lang="es-MX" sz="1200" dirty="0"/>
            </a:br>
            <a:endParaRPr lang="es-MX" sz="1200" dirty="0"/>
          </a:p>
          <a:p>
            <a:r>
              <a:rPr lang="es-MX" sz="1200" dirty="0"/>
              <a:t>Otro marco GUI se llama </a:t>
            </a:r>
            <a:r>
              <a:rPr lang="es-MX" sz="1200" dirty="0" err="1"/>
              <a:t>Tkinter</a:t>
            </a:r>
            <a:r>
              <a:rPr lang="es-MX" sz="1200" dirty="0"/>
              <a:t>. </a:t>
            </a:r>
            <a:r>
              <a:rPr lang="es-MX" sz="1200" dirty="0" err="1"/>
              <a:t>Tkinter</a:t>
            </a:r>
            <a:r>
              <a:rPr lang="es-MX" sz="1200" dirty="0"/>
              <a:t> es una de las bibliotecas GUI de Python más populares para desarrollar aplicaciones de escritorio. </a:t>
            </a:r>
            <a:br>
              <a:rPr lang="es-MX" sz="1200" dirty="0"/>
            </a:br>
            <a:r>
              <a:rPr lang="es-MX" sz="1200" dirty="0"/>
              <a:t>Es una combinación del marco GUI estándar de TK y </a:t>
            </a:r>
            <a:r>
              <a:rPr lang="es-MX" sz="1200" dirty="0" err="1"/>
              <a:t>python</a:t>
            </a:r>
            <a:r>
              <a:rPr lang="es-MX" sz="1200" dirty="0"/>
              <a:t>.</a:t>
            </a:r>
          </a:p>
          <a:p>
            <a:endParaRPr lang="es-MX" sz="1200" dirty="0"/>
          </a:p>
          <a:p>
            <a:r>
              <a:rPr lang="es-MX" sz="1200" dirty="0" err="1"/>
              <a:t>Tkinter</a:t>
            </a:r>
            <a:r>
              <a:rPr lang="es-MX" sz="1200" dirty="0"/>
              <a:t> proporciona diversos widgets como etiquetas, botones, cuadros de texto, casillas de verificación que se utilizan en una aplicación de </a:t>
            </a:r>
            <a:br>
              <a:rPr lang="es-MX" sz="1200" dirty="0"/>
            </a:br>
            <a:r>
              <a:rPr lang="es-MX" sz="1200" dirty="0"/>
              <a:t>interfaz gráfica de usuario..</a:t>
            </a:r>
          </a:p>
          <a:p>
            <a:endParaRPr lang="es-MX" sz="1200" dirty="0"/>
          </a:p>
          <a:p>
            <a:r>
              <a:rPr lang="es-MX" sz="1200" dirty="0"/>
              <a:t>Los widgets de control de botones se utilizan para mostrar y desarrollar aplicaciones, mientras que el widget de lienzo se utiliza para dibujar </a:t>
            </a:r>
            <a:br>
              <a:rPr lang="es-MX" sz="1200" dirty="0"/>
            </a:br>
            <a:r>
              <a:rPr lang="es-MX" sz="1200" dirty="0"/>
              <a:t>formas como líneas, polígonos, rectángulos, etc. en la aplicación. Además, </a:t>
            </a:r>
            <a:r>
              <a:rPr lang="es-MX" sz="1200" dirty="0" err="1"/>
              <a:t>Tkinter</a:t>
            </a:r>
            <a:r>
              <a:rPr lang="es-MX" sz="1200" dirty="0"/>
              <a:t> es una biblioteca incorporada para Python, por lo que </a:t>
            </a:r>
            <a:br>
              <a:rPr lang="es-MX" sz="1200" dirty="0"/>
            </a:br>
            <a:r>
              <a:rPr lang="es-MX" sz="1200" dirty="0"/>
              <a:t>no necesita instalarla como otro marco de GUI. A </a:t>
            </a:r>
            <a:br>
              <a:rPr lang="es-MX" sz="1200" dirty="0"/>
            </a:br>
            <a:br>
              <a:rPr lang="es-MX" sz="1200" dirty="0"/>
            </a:br>
            <a:r>
              <a:rPr lang="es-MX" sz="1200" dirty="0" err="1"/>
              <a:t>A</a:t>
            </a:r>
            <a:r>
              <a:rPr lang="es-MX" sz="1200" dirty="0"/>
              <a:t> continuación se muestra un ejemplo de codificación usando </a:t>
            </a:r>
            <a:r>
              <a:rPr lang="es-MX" sz="1200" dirty="0" err="1"/>
              <a:t>Tkinter</a:t>
            </a:r>
            <a:r>
              <a:rPr lang="es-MX" sz="1200" dirty="0"/>
              <a:t>.</a:t>
            </a:r>
          </a:p>
          <a:p>
            <a:endParaRPr lang="es-MX"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4" name="Imagen 3">
            <a:extLst>
              <a:ext uri="{FF2B5EF4-FFF2-40B4-BE49-F238E27FC236}">
                <a16:creationId xmlns:a16="http://schemas.microsoft.com/office/drawing/2014/main" id="{D147F3FD-EAFD-DA14-0F8F-A98848EF26D4}"/>
              </a:ext>
            </a:extLst>
          </p:cNvPr>
          <p:cNvPicPr>
            <a:picLocks noChangeAspect="1"/>
          </p:cNvPicPr>
          <p:nvPr/>
        </p:nvPicPr>
        <p:blipFill>
          <a:blip r:embed="rId4"/>
          <a:stretch>
            <a:fillRect/>
          </a:stretch>
        </p:blipFill>
        <p:spPr>
          <a:xfrm>
            <a:off x="5827046" y="3471187"/>
            <a:ext cx="3493477" cy="2941875"/>
          </a:xfrm>
          <a:prstGeom prst="rect">
            <a:avLst/>
          </a:prstGeom>
        </p:spPr>
      </p:pic>
      <p:sp>
        <p:nvSpPr>
          <p:cNvPr id="7" name="CuadroTexto 6">
            <a:extLst>
              <a:ext uri="{FF2B5EF4-FFF2-40B4-BE49-F238E27FC236}">
                <a16:creationId xmlns:a16="http://schemas.microsoft.com/office/drawing/2014/main" id="{DA1B1DCA-2C3A-FA06-1648-C75595C583D0}"/>
              </a:ext>
            </a:extLst>
          </p:cNvPr>
          <p:cNvSpPr txBox="1"/>
          <p:nvPr/>
        </p:nvSpPr>
        <p:spPr>
          <a:xfrm>
            <a:off x="5769603" y="6408882"/>
            <a:ext cx="6096000" cy="276999"/>
          </a:xfrm>
          <a:prstGeom prst="rect">
            <a:avLst/>
          </a:prstGeom>
          <a:noFill/>
        </p:spPr>
        <p:txBody>
          <a:bodyPr wrap="square">
            <a:spAutoFit/>
          </a:bodyPr>
          <a:lstStyle/>
          <a:p>
            <a:r>
              <a:rPr lang="es-MX" sz="1200" dirty="0"/>
              <a:t>El resultado del código anterior es el siguiente:</a:t>
            </a:r>
            <a:endParaRPr lang="es-AR" sz="1200" dirty="0"/>
          </a:p>
        </p:txBody>
      </p:sp>
      <p:pic>
        <p:nvPicPr>
          <p:cNvPr id="10" name="Imagen 9">
            <a:extLst>
              <a:ext uri="{FF2B5EF4-FFF2-40B4-BE49-F238E27FC236}">
                <a16:creationId xmlns:a16="http://schemas.microsoft.com/office/drawing/2014/main" id="{9CBE7C6C-247D-F224-10B1-0E0E5365372E}"/>
              </a:ext>
            </a:extLst>
          </p:cNvPr>
          <p:cNvPicPr>
            <a:picLocks noChangeAspect="1"/>
          </p:cNvPicPr>
          <p:nvPr/>
        </p:nvPicPr>
        <p:blipFill>
          <a:blip r:embed="rId5"/>
          <a:stretch>
            <a:fillRect/>
          </a:stretch>
        </p:blipFill>
        <p:spPr>
          <a:xfrm>
            <a:off x="500665" y="3446809"/>
            <a:ext cx="3493478" cy="2990629"/>
          </a:xfrm>
          <a:prstGeom prst="rect">
            <a:avLst/>
          </a:prstGeom>
        </p:spPr>
      </p:pic>
      <p:pic>
        <p:nvPicPr>
          <p:cNvPr id="11" name="Cámara 10">
            <a:extLst>
              <a:ext uri="{FF2B5EF4-FFF2-40B4-BE49-F238E27FC236}">
                <a16:creationId xmlns:a16="http://schemas.microsoft.com/office/drawing/2014/main" id="{EA086444-686E-1469-28A9-D4A5A660BE7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6" name="Imagen 5">
            <a:extLst>
              <a:ext uri="{FF2B5EF4-FFF2-40B4-BE49-F238E27FC236}">
                <a16:creationId xmlns:a16="http://schemas.microsoft.com/office/drawing/2014/main" id="{9F3D703B-4CA7-98A5-8F6E-08AF022F81C7}"/>
              </a:ext>
            </a:extLst>
          </p:cNvPr>
          <p:cNvPicPr>
            <a:picLocks noChangeAspect="1"/>
          </p:cNvPicPr>
          <p:nvPr/>
        </p:nvPicPr>
        <p:blipFill>
          <a:blip r:embed="rId8"/>
          <a:stretch>
            <a:fillRect/>
          </a:stretch>
        </p:blipFill>
        <p:spPr>
          <a:xfrm>
            <a:off x="8407882" y="2955582"/>
            <a:ext cx="1290138" cy="1290138"/>
          </a:xfrm>
          <a:prstGeom prst="rect">
            <a:avLst/>
          </a:prstGeom>
        </p:spPr>
      </p:pic>
      <p:pic>
        <p:nvPicPr>
          <p:cNvPr id="1026" name="Picture 2" descr="Python Tkinter Tutorial - Javatpoint">
            <a:extLst>
              <a:ext uri="{FF2B5EF4-FFF2-40B4-BE49-F238E27FC236}">
                <a16:creationId xmlns:a16="http://schemas.microsoft.com/office/drawing/2014/main" id="{3ABA3C48-58ED-9706-503D-D152144852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3797" y="2054207"/>
            <a:ext cx="1539111" cy="153911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D90490A-C60B-61B2-D8AF-2A8DC27D92E2}"/>
              </a:ext>
            </a:extLst>
          </p:cNvPr>
          <p:cNvPicPr>
            <a:picLocks noChangeAspect="1"/>
          </p:cNvPicPr>
          <p:nvPr/>
        </p:nvPicPr>
        <p:blipFill>
          <a:blip r:embed="rId10"/>
          <a:stretch>
            <a:fillRect/>
          </a:stretch>
        </p:blipFill>
        <p:spPr>
          <a:xfrm>
            <a:off x="9900597" y="4588137"/>
            <a:ext cx="2101212" cy="1394308"/>
          </a:xfrm>
          <a:prstGeom prst="rect">
            <a:avLst/>
          </a:prstGeom>
        </p:spPr>
      </p:pic>
    </p:spTree>
    <p:extLst>
      <p:ext uri="{BB962C8B-B14F-4D97-AF65-F5344CB8AC3E}">
        <p14:creationId xmlns:p14="http://schemas.microsoft.com/office/powerpoint/2010/main" val="185857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64457" y="710314"/>
            <a:ext cx="11401146" cy="2985433"/>
          </a:xfrm>
          <a:prstGeom prst="rect">
            <a:avLst/>
          </a:prstGeom>
          <a:noFill/>
        </p:spPr>
        <p:txBody>
          <a:bodyPr wrap="square">
            <a:spAutoFit/>
          </a:bodyPr>
          <a:lstStyle/>
          <a:p>
            <a:r>
              <a:rPr lang="es-MX" sz="2000" b="1" dirty="0">
                <a:solidFill>
                  <a:schemeClr val="accent1">
                    <a:lumMod val="50000"/>
                  </a:schemeClr>
                </a:solidFill>
              </a:rPr>
              <a:t>3. </a:t>
            </a:r>
            <a:r>
              <a:rPr lang="es-MX" sz="2000" b="1" dirty="0" err="1">
                <a:solidFill>
                  <a:schemeClr val="accent1">
                    <a:lumMod val="50000"/>
                  </a:schemeClr>
                </a:solidFill>
              </a:rPr>
              <a:t>PySide</a:t>
            </a:r>
            <a:r>
              <a:rPr lang="es-MX" sz="2000" b="1" dirty="0">
                <a:solidFill>
                  <a:schemeClr val="accent1">
                    <a:lumMod val="50000"/>
                  </a:schemeClr>
                </a:solidFill>
              </a:rPr>
              <a:t> 2</a:t>
            </a:r>
            <a:br>
              <a:rPr lang="es-MX" sz="1200" dirty="0"/>
            </a:br>
            <a:endParaRPr lang="es-MX" sz="1200" dirty="0"/>
          </a:p>
          <a:p>
            <a:r>
              <a:rPr lang="es-MX" sz="1200" dirty="0"/>
              <a:t>La tercera biblioteca GUI de Python de la que vamos a hablar es PySide2 o puede llamarla QT para </a:t>
            </a:r>
            <a:r>
              <a:rPr lang="es-MX" sz="1200" dirty="0" err="1"/>
              <a:t>python</a:t>
            </a:r>
            <a:r>
              <a:rPr lang="es-MX" sz="1200" dirty="0"/>
              <a:t>. Qt </a:t>
            </a:r>
            <a:r>
              <a:rPr lang="es-MX" sz="1200" dirty="0" err="1"/>
              <a:t>for</a:t>
            </a:r>
            <a:r>
              <a:rPr lang="es-MX" sz="1200" dirty="0"/>
              <a:t> Python ofrece los enlaces </a:t>
            </a:r>
            <a:br>
              <a:rPr lang="es-MX" sz="1200" dirty="0"/>
            </a:br>
            <a:r>
              <a:rPr lang="es-MX" sz="1200" dirty="0"/>
              <a:t>oficiales de Python para Qt (PySide2), lo que permite el uso de sus API en aplicaciones Python, y una herramienta generadora de enlaces</a:t>
            </a:r>
            <a:br>
              <a:rPr lang="es-MX" sz="1200" dirty="0"/>
            </a:br>
            <a:r>
              <a:rPr lang="es-MX" sz="1200" dirty="0"/>
              <a:t> (Shiboken2) </a:t>
            </a:r>
            <a:br>
              <a:rPr lang="es-MX" sz="1200" dirty="0"/>
            </a:br>
            <a:r>
              <a:rPr lang="es-MX" sz="1200" dirty="0"/>
              <a:t>que se puede utilizar para exponer proyectos de C ++ en Python.</a:t>
            </a:r>
          </a:p>
          <a:p>
            <a:endParaRPr lang="es-MX" sz="1200" dirty="0"/>
          </a:p>
          <a:p>
            <a:r>
              <a:rPr lang="es-MX" sz="1200" dirty="0"/>
              <a:t>Qt para Python está disponible bajo la licencia LGPLv3/GPLv3 y la licencia comercial Qt.</a:t>
            </a:r>
          </a:p>
          <a:p>
            <a:r>
              <a:rPr lang="es-AR" sz="1200" dirty="0"/>
              <a:t>Así que ahora déjame mostrarte el proceso de instalación y también un ejemplo. Entonces, para la instalación, </a:t>
            </a:r>
            <a:br>
              <a:rPr lang="es-AR" sz="1200" dirty="0"/>
            </a:br>
            <a:r>
              <a:rPr lang="es-AR" sz="1200" dirty="0"/>
              <a:t>simplemente puede usar:</a:t>
            </a:r>
          </a:p>
          <a:p>
            <a:endParaRPr lang="es-AR" sz="1200" dirty="0"/>
          </a:p>
          <a:p>
            <a:r>
              <a:rPr lang="es-AR" sz="1200" dirty="0" err="1"/>
              <a:t>pip</a:t>
            </a:r>
            <a:r>
              <a:rPr lang="es-AR" sz="1200" dirty="0"/>
              <a:t> </a:t>
            </a:r>
            <a:r>
              <a:rPr lang="es-AR" sz="1200" dirty="0" err="1"/>
              <a:t>install</a:t>
            </a:r>
            <a:r>
              <a:rPr lang="es-AR" sz="1200" dirty="0"/>
              <a:t> PySide2</a:t>
            </a:r>
          </a:p>
          <a:p>
            <a:endParaRPr lang="es-AR" sz="1200" dirty="0"/>
          </a:p>
          <a:p>
            <a:r>
              <a:rPr lang="es-AR" sz="1200" dirty="0"/>
              <a:t>Aquí, hay un ejemplo para configurar el marco GUI usando PySide2.</a:t>
            </a:r>
          </a:p>
          <a:p>
            <a:endParaRPr lang="es-AR" sz="1200" dirty="0"/>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392574"/>
            <a:ext cx="914400" cy="254336"/>
          </a:xfrm>
          <a:prstGeom prst="rect">
            <a:avLst/>
          </a:prstGeom>
        </p:spPr>
      </p:pic>
      <p:pic>
        <p:nvPicPr>
          <p:cNvPr id="6" name="Imagen 5">
            <a:extLst>
              <a:ext uri="{FF2B5EF4-FFF2-40B4-BE49-F238E27FC236}">
                <a16:creationId xmlns:a16="http://schemas.microsoft.com/office/drawing/2014/main" id="{E3BCC0F3-E760-4A57-CC4E-E8DC492D9C8A}"/>
              </a:ext>
            </a:extLst>
          </p:cNvPr>
          <p:cNvPicPr>
            <a:picLocks noChangeAspect="1"/>
          </p:cNvPicPr>
          <p:nvPr/>
        </p:nvPicPr>
        <p:blipFill>
          <a:blip r:embed="rId4"/>
          <a:stretch>
            <a:fillRect/>
          </a:stretch>
        </p:blipFill>
        <p:spPr>
          <a:xfrm>
            <a:off x="5425545" y="3551444"/>
            <a:ext cx="3569885" cy="2985434"/>
          </a:xfrm>
          <a:prstGeom prst="rect">
            <a:avLst/>
          </a:prstGeom>
        </p:spPr>
      </p:pic>
      <p:sp>
        <p:nvSpPr>
          <p:cNvPr id="8" name="CuadroTexto 7">
            <a:extLst>
              <a:ext uri="{FF2B5EF4-FFF2-40B4-BE49-F238E27FC236}">
                <a16:creationId xmlns:a16="http://schemas.microsoft.com/office/drawing/2014/main" id="{03B47D21-E3CA-D80C-8609-1470E28DE5A4}"/>
              </a:ext>
            </a:extLst>
          </p:cNvPr>
          <p:cNvSpPr txBox="1"/>
          <p:nvPr/>
        </p:nvSpPr>
        <p:spPr>
          <a:xfrm>
            <a:off x="5425545" y="6551938"/>
            <a:ext cx="6096000" cy="276999"/>
          </a:xfrm>
          <a:prstGeom prst="rect">
            <a:avLst/>
          </a:prstGeom>
          <a:noFill/>
        </p:spPr>
        <p:txBody>
          <a:bodyPr wrap="square">
            <a:spAutoFit/>
          </a:bodyPr>
          <a:lstStyle/>
          <a:p>
            <a:r>
              <a:rPr lang="es-AR" sz="1200" dirty="0"/>
              <a:t>El resultado del código anterior es el siguiente:</a:t>
            </a:r>
          </a:p>
        </p:txBody>
      </p:sp>
      <p:pic>
        <p:nvPicPr>
          <p:cNvPr id="10" name="Imagen 9">
            <a:extLst>
              <a:ext uri="{FF2B5EF4-FFF2-40B4-BE49-F238E27FC236}">
                <a16:creationId xmlns:a16="http://schemas.microsoft.com/office/drawing/2014/main" id="{E78C6A08-8E60-17BE-4033-9204FE6E74EF}"/>
              </a:ext>
            </a:extLst>
          </p:cNvPr>
          <p:cNvPicPr>
            <a:picLocks noChangeAspect="1"/>
          </p:cNvPicPr>
          <p:nvPr/>
        </p:nvPicPr>
        <p:blipFill>
          <a:blip r:embed="rId5"/>
          <a:stretch>
            <a:fillRect/>
          </a:stretch>
        </p:blipFill>
        <p:spPr>
          <a:xfrm>
            <a:off x="553217" y="3539779"/>
            <a:ext cx="3796430" cy="3245912"/>
          </a:xfrm>
          <a:prstGeom prst="rect">
            <a:avLst/>
          </a:prstGeom>
        </p:spPr>
      </p:pic>
      <p:pic>
        <p:nvPicPr>
          <p:cNvPr id="11" name="Cámara 10">
            <a:extLst>
              <a:ext uri="{FF2B5EF4-FFF2-40B4-BE49-F238E27FC236}">
                <a16:creationId xmlns:a16="http://schemas.microsoft.com/office/drawing/2014/main" id="{A55ED9FC-21AF-D965-6DC4-8D09CB81E4C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604310" y="57151"/>
            <a:ext cx="1539112" cy="1539112"/>
          </a:xfrm>
          <a:prstGeom prst="ellipse">
            <a:avLst/>
          </a:prstGeom>
          <a:ln>
            <a:noFill/>
          </a:ln>
          <a:effectLst>
            <a:outerShdw blurRad="190500" algn="tl" rotWithShape="0">
              <a:srgbClr val="000000">
                <a:alpha val="30000"/>
              </a:srgbClr>
            </a:outerShdw>
          </a:effectLst>
        </p:spPr>
      </p:pic>
      <p:pic>
        <p:nvPicPr>
          <p:cNvPr id="4" name="Imagen 3">
            <a:extLst>
              <a:ext uri="{FF2B5EF4-FFF2-40B4-BE49-F238E27FC236}">
                <a16:creationId xmlns:a16="http://schemas.microsoft.com/office/drawing/2014/main" id="{B30B13E4-188B-8FEC-4FA9-F2CD60AE5F1A}"/>
              </a:ext>
            </a:extLst>
          </p:cNvPr>
          <p:cNvPicPr>
            <a:picLocks noChangeAspect="1"/>
          </p:cNvPicPr>
          <p:nvPr/>
        </p:nvPicPr>
        <p:blipFill>
          <a:blip r:embed="rId8"/>
          <a:stretch>
            <a:fillRect/>
          </a:stretch>
        </p:blipFill>
        <p:spPr>
          <a:xfrm>
            <a:off x="9334728" y="2249426"/>
            <a:ext cx="2619635" cy="1369110"/>
          </a:xfrm>
          <a:prstGeom prst="rect">
            <a:avLst/>
          </a:prstGeom>
        </p:spPr>
      </p:pic>
    </p:spTree>
    <p:extLst>
      <p:ext uri="{BB962C8B-B14F-4D97-AF65-F5344CB8AC3E}">
        <p14:creationId xmlns:p14="http://schemas.microsoft.com/office/powerpoint/2010/main" val="151138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Imagen en blanco y negro">
            <a:extLst>
              <a:ext uri="{FF2B5EF4-FFF2-40B4-BE49-F238E27FC236}">
                <a16:creationId xmlns:a16="http://schemas.microsoft.com/office/drawing/2014/main" id="{616419AE-0FC1-B6F5-A3D6-D5B24975025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5984" b="5984"/>
          <a:stretch>
            <a:fillRect/>
          </a:stretch>
        </p:blipFill>
        <p:spPr/>
      </p:pic>
      <p:sp>
        <p:nvSpPr>
          <p:cNvPr id="3" name="CuadroTexto 2">
            <a:extLst>
              <a:ext uri="{FF2B5EF4-FFF2-40B4-BE49-F238E27FC236}">
                <a16:creationId xmlns:a16="http://schemas.microsoft.com/office/drawing/2014/main" id="{4FA5DEA9-94D0-2BE4-18FA-F93147AED449}"/>
              </a:ext>
            </a:extLst>
          </p:cNvPr>
          <p:cNvSpPr txBox="1"/>
          <p:nvPr/>
        </p:nvSpPr>
        <p:spPr>
          <a:xfrm>
            <a:off x="190500" y="114692"/>
            <a:ext cx="6096000" cy="523220"/>
          </a:xfrm>
          <a:prstGeom prst="rect">
            <a:avLst/>
          </a:prstGeom>
          <a:noFill/>
        </p:spPr>
        <p:txBody>
          <a:bodyPr wrap="square">
            <a:spAutoFit/>
          </a:bodyPr>
          <a:lstStyle/>
          <a:p>
            <a:pPr algn="l"/>
            <a:r>
              <a:rPr lang="es-MX" sz="2800" b="0" i="0" dirty="0">
                <a:solidFill>
                  <a:srgbClr val="444444"/>
                </a:solidFill>
                <a:effectLst/>
                <a:latin typeface="-apple-system"/>
              </a:rPr>
              <a:t>Bibliotecas de GUI de Python</a:t>
            </a:r>
            <a:endParaRPr lang="es-AR" sz="2800" b="0" i="0" dirty="0">
              <a:solidFill>
                <a:srgbClr val="444444"/>
              </a:solidFill>
              <a:effectLst/>
              <a:latin typeface="-apple-system"/>
            </a:endParaRPr>
          </a:p>
        </p:txBody>
      </p:sp>
      <p:sp>
        <p:nvSpPr>
          <p:cNvPr id="5" name="CuadroTexto 4">
            <a:extLst>
              <a:ext uri="{FF2B5EF4-FFF2-40B4-BE49-F238E27FC236}">
                <a16:creationId xmlns:a16="http://schemas.microsoft.com/office/drawing/2014/main" id="{E2E42ED7-D9CE-E28B-538B-A8E4CD5500B5}"/>
              </a:ext>
            </a:extLst>
          </p:cNvPr>
          <p:cNvSpPr txBox="1"/>
          <p:nvPr/>
        </p:nvSpPr>
        <p:spPr>
          <a:xfrm>
            <a:off x="416331" y="679834"/>
            <a:ext cx="11401146" cy="5016758"/>
          </a:xfrm>
          <a:prstGeom prst="rect">
            <a:avLst/>
          </a:prstGeom>
          <a:noFill/>
        </p:spPr>
        <p:txBody>
          <a:bodyPr wrap="square">
            <a:spAutoFit/>
          </a:bodyPr>
          <a:lstStyle/>
          <a:p>
            <a:r>
              <a:rPr lang="es-MX" sz="2000" b="1" dirty="0">
                <a:solidFill>
                  <a:schemeClr val="accent1">
                    <a:lumMod val="50000"/>
                  </a:schemeClr>
                </a:solidFill>
              </a:rPr>
              <a:t>4. </a:t>
            </a:r>
            <a:r>
              <a:rPr lang="es-MX" sz="2000" b="1" dirty="0" err="1">
                <a:solidFill>
                  <a:schemeClr val="accent1">
                    <a:lumMod val="50000"/>
                  </a:schemeClr>
                </a:solidFill>
              </a:rPr>
              <a:t>Kivy</a:t>
            </a:r>
            <a:br>
              <a:rPr lang="es-MX" sz="1200" dirty="0"/>
            </a:br>
            <a:endParaRPr lang="es-MX" sz="1200" dirty="0"/>
          </a:p>
          <a:p>
            <a:r>
              <a:rPr lang="es-MX" sz="1200" dirty="0"/>
              <a:t>Otro marco GUI del que vamos a hablar se llama </a:t>
            </a:r>
            <a:r>
              <a:rPr lang="es-MX" sz="1200" dirty="0" err="1"/>
              <a:t>Kivy</a:t>
            </a:r>
            <a:r>
              <a:rPr lang="es-MX" sz="1200" dirty="0"/>
              <a:t>. </a:t>
            </a:r>
            <a:r>
              <a:rPr lang="es-MX" sz="1200" dirty="0" err="1"/>
              <a:t>Kivy</a:t>
            </a:r>
            <a:r>
              <a:rPr lang="es-MX" sz="1200" dirty="0"/>
              <a:t> es una biblioteca Python de código abierto para el desarrollo rápido de aplicaciones que hacen uso de interfaces de usuario innovadoras, como aplicaciones multitáctiles, </a:t>
            </a:r>
            <a:r>
              <a:rPr lang="es-MX" sz="1200" dirty="0" err="1"/>
              <a:t>Kivy</a:t>
            </a:r>
            <a:r>
              <a:rPr lang="es-MX" sz="1200" dirty="0"/>
              <a:t> se ejecuta en Linux, Windows, OS X, Android, iOS y Raspberry Pi. Puede ejecutar el mismo código en todas las plataformas compatibles. Puede utilizar de forma nativa la mayoría de las entradas, protocolos y dispositivos, incluidos </a:t>
            </a:r>
            <a:r>
              <a:rPr lang="es-MX" sz="1200" dirty="0" err="1"/>
              <a:t>WM_Touch</a:t>
            </a:r>
            <a:r>
              <a:rPr lang="es-MX" sz="1200" dirty="0"/>
              <a:t>, </a:t>
            </a:r>
            <a:r>
              <a:rPr lang="es-MX" sz="1200" dirty="0" err="1"/>
              <a:t>WM_Pen</a:t>
            </a:r>
            <a:r>
              <a:rPr lang="es-MX" sz="1200" dirty="0"/>
              <a:t>, Mac OS X </a:t>
            </a:r>
            <a:r>
              <a:rPr lang="es-MX" sz="1200" dirty="0" err="1"/>
              <a:t>Trackpad</a:t>
            </a:r>
            <a:r>
              <a:rPr lang="es-MX" sz="1200" dirty="0"/>
              <a:t> y Magic Mouse, </a:t>
            </a:r>
            <a:r>
              <a:rPr lang="es-MX" sz="1200" dirty="0" err="1"/>
              <a:t>Mtdev</a:t>
            </a:r>
            <a:r>
              <a:rPr lang="es-MX" sz="1200" dirty="0"/>
              <a:t>, Linux </a:t>
            </a:r>
            <a:r>
              <a:rPr lang="es-MX" sz="1200" dirty="0" err="1"/>
              <a:t>Kernel</a:t>
            </a:r>
            <a:r>
              <a:rPr lang="es-MX" sz="1200" dirty="0"/>
              <a:t> HID.  </a:t>
            </a:r>
            <a:r>
              <a:rPr lang="es-MX" sz="1200" dirty="0" err="1"/>
              <a:t>Kivy</a:t>
            </a:r>
            <a:r>
              <a:rPr lang="es-MX" sz="1200" dirty="0"/>
              <a:t> es 100% de uso gratuito, bajo una licencia MIT.</a:t>
            </a:r>
          </a:p>
          <a:p>
            <a:endParaRPr lang="es-MX" sz="1200" dirty="0"/>
          </a:p>
          <a:p>
            <a:r>
              <a:rPr lang="es-MX" sz="1200" dirty="0"/>
              <a:t>El kit de herramientas se desarrolla, respalda y utiliza profesionalmente. Puedes usarlo en un producto comercial. El marco es estable y tiene una API bien documentada, además de una guía de programación para ayudarlo a comenzar.</a:t>
            </a:r>
          </a:p>
          <a:p>
            <a:r>
              <a:rPr lang="es-MX" sz="1200" dirty="0"/>
              <a:t>El motor gráfico de </a:t>
            </a:r>
            <a:r>
              <a:rPr lang="es-MX" sz="1200" dirty="0" err="1"/>
              <a:t>Kivy</a:t>
            </a:r>
            <a:r>
              <a:rPr lang="es-MX" sz="1200" dirty="0"/>
              <a:t> está construido sobre OpenGL ES 2, utilizando una tubería de gráficos moderna y rápida.</a:t>
            </a:r>
          </a:p>
          <a:p>
            <a:r>
              <a:rPr lang="es-MX" sz="1200" dirty="0"/>
              <a:t>El kit de herramientas viene con más de 20 widgets, todos altamente extensibles. Muchas partes están escritas en C usando </a:t>
            </a:r>
            <a:br>
              <a:rPr lang="es-MX" sz="1200" dirty="0"/>
            </a:br>
            <a:r>
              <a:rPr lang="es-MX" sz="1200" dirty="0" err="1"/>
              <a:t>Cython</a:t>
            </a:r>
            <a:r>
              <a:rPr lang="es-MX" sz="1200" dirty="0"/>
              <a:t> y probadas con pruebas de regresión.</a:t>
            </a:r>
          </a:p>
          <a:p>
            <a:r>
              <a:rPr lang="es-MX" sz="1200" dirty="0"/>
              <a:t>Al llegar a la instalación de </a:t>
            </a:r>
            <a:r>
              <a:rPr lang="es-MX" sz="1200" dirty="0" err="1"/>
              <a:t>Kivy</a:t>
            </a:r>
            <a:r>
              <a:rPr lang="es-MX" sz="1200" dirty="0"/>
              <a:t>, debe instalar la dependencia "</a:t>
            </a:r>
            <a:r>
              <a:rPr lang="es-MX" sz="1200" dirty="0" err="1"/>
              <a:t>glew</a:t>
            </a:r>
            <a:r>
              <a:rPr lang="es-MX" sz="1200" dirty="0"/>
              <a:t>". Puede usar el comando </a:t>
            </a:r>
            <a:r>
              <a:rPr lang="es-MX" sz="1200" dirty="0" err="1"/>
              <a:t>pip</a:t>
            </a:r>
            <a:r>
              <a:rPr lang="es-MX" sz="1200" dirty="0"/>
              <a:t> de la siguiente manera:</a:t>
            </a:r>
          </a:p>
          <a:p>
            <a:endParaRPr lang="es-MX" sz="1200" dirty="0"/>
          </a:p>
          <a:p>
            <a:r>
              <a:rPr lang="es-MX" sz="1200" dirty="0" err="1"/>
              <a:t>pip</a:t>
            </a:r>
            <a:r>
              <a:rPr lang="es-MX" sz="1200" dirty="0"/>
              <a:t> </a:t>
            </a:r>
            <a:r>
              <a:rPr lang="es-MX" sz="1200" dirty="0" err="1"/>
              <a:t>install</a:t>
            </a:r>
            <a:r>
              <a:rPr lang="es-MX" sz="1200" dirty="0"/>
              <a:t> </a:t>
            </a:r>
            <a:r>
              <a:rPr lang="es-MX" sz="1200" dirty="0" err="1"/>
              <a:t>docutils</a:t>
            </a:r>
            <a:r>
              <a:rPr lang="es-MX" sz="1200" dirty="0"/>
              <a:t> </a:t>
            </a:r>
            <a:r>
              <a:rPr lang="es-MX" sz="1200" dirty="0" err="1"/>
              <a:t>pygments</a:t>
            </a:r>
            <a:r>
              <a:rPr lang="es-MX" sz="1200" dirty="0"/>
              <a:t> </a:t>
            </a:r>
            <a:br>
              <a:rPr lang="es-MX" sz="1200" dirty="0"/>
            </a:br>
            <a:r>
              <a:rPr lang="es-MX" sz="1200" dirty="0"/>
              <a:t>pypiwin32 kivy.deps.sdl2 </a:t>
            </a:r>
            <a:r>
              <a:rPr lang="es-MX" sz="1200" dirty="0" err="1"/>
              <a:t>kivy.deps.Glew</a:t>
            </a:r>
            <a:br>
              <a:rPr lang="es-MX" sz="1200" dirty="0"/>
            </a:br>
            <a:endParaRPr lang="es-MX" sz="1200" dirty="0"/>
          </a:p>
          <a:p>
            <a:r>
              <a:rPr lang="es-MX" sz="1200" dirty="0"/>
              <a:t>Ingrese este comando y presione </a:t>
            </a:r>
            <a:r>
              <a:rPr lang="es-MX" sz="1200" dirty="0" err="1"/>
              <a:t>enter</a:t>
            </a:r>
            <a:r>
              <a:rPr lang="es-MX" sz="1200" dirty="0"/>
              <a:t>, se instalará. </a:t>
            </a:r>
            <a:br>
              <a:rPr lang="es-MX" sz="1200" dirty="0"/>
            </a:br>
            <a:r>
              <a:rPr lang="es-MX" sz="1200" dirty="0"/>
              <a:t>Después de eso, debe escribir este comando para </a:t>
            </a:r>
            <a:br>
              <a:rPr lang="es-MX" sz="1200" dirty="0"/>
            </a:br>
            <a:r>
              <a:rPr lang="es-MX" sz="1200" dirty="0"/>
              <a:t>instalar </a:t>
            </a:r>
            <a:r>
              <a:rPr lang="es-MX" sz="1200" dirty="0" err="1"/>
              <a:t>Kivy</a:t>
            </a:r>
            <a:r>
              <a:rPr lang="es-MX" sz="1200" dirty="0"/>
              <a:t>:</a:t>
            </a:r>
          </a:p>
          <a:p>
            <a:endParaRPr lang="es-MX" sz="1200" dirty="0"/>
          </a:p>
          <a:p>
            <a:r>
              <a:rPr lang="es-MX" sz="1200" dirty="0" err="1"/>
              <a:t>pip</a:t>
            </a:r>
            <a:r>
              <a:rPr lang="es-MX" sz="1200" dirty="0"/>
              <a:t> </a:t>
            </a:r>
            <a:r>
              <a:rPr lang="es-MX" sz="1200" dirty="0" err="1"/>
              <a:t>install</a:t>
            </a:r>
            <a:r>
              <a:rPr lang="es-MX" sz="1200" dirty="0"/>
              <a:t> </a:t>
            </a:r>
            <a:r>
              <a:rPr lang="es-MX" sz="1200" dirty="0" err="1"/>
              <a:t>Kivy</a:t>
            </a:r>
            <a:br>
              <a:rPr lang="es-MX" sz="1200" dirty="0"/>
            </a:br>
            <a:endParaRPr lang="es-MX" sz="1200" dirty="0"/>
          </a:p>
          <a:p>
            <a:r>
              <a:rPr lang="es-MX" sz="1200" dirty="0"/>
              <a:t>Entonces, después de la instalación, permítanme </a:t>
            </a:r>
            <a:br>
              <a:rPr lang="es-MX" sz="1200" dirty="0"/>
            </a:br>
            <a:r>
              <a:rPr lang="es-MX" sz="1200" dirty="0"/>
              <a:t>mostrarles un ejemplo simple de </a:t>
            </a:r>
            <a:r>
              <a:rPr lang="es-MX" sz="1200" dirty="0" err="1"/>
              <a:t>Kivy</a:t>
            </a:r>
            <a:r>
              <a:rPr lang="es-MX" sz="1200" dirty="0"/>
              <a:t> para mostrar lo </a:t>
            </a:r>
            <a:br>
              <a:rPr lang="es-MX" sz="1200" dirty="0"/>
            </a:br>
            <a:r>
              <a:rPr lang="es-MX" sz="1200" dirty="0"/>
              <a:t>fácil que es.</a:t>
            </a:r>
          </a:p>
        </p:txBody>
      </p:sp>
      <p:pic>
        <p:nvPicPr>
          <p:cNvPr id="13" name="Imagen 12">
            <a:extLst>
              <a:ext uri="{FF2B5EF4-FFF2-40B4-BE49-F238E27FC236}">
                <a16:creationId xmlns:a16="http://schemas.microsoft.com/office/drawing/2014/main" id="{C8648B35-4F12-B49D-8F57-6F0792835852}"/>
              </a:ext>
            </a:extLst>
          </p:cNvPr>
          <p:cNvPicPr>
            <a:picLocks noChangeAspect="1"/>
          </p:cNvPicPr>
          <p:nvPr/>
        </p:nvPicPr>
        <p:blipFill>
          <a:blip r:embed="rId3"/>
          <a:stretch>
            <a:fillRect/>
          </a:stretch>
        </p:blipFill>
        <p:spPr>
          <a:xfrm>
            <a:off x="10951203" y="6562700"/>
            <a:ext cx="914400" cy="254336"/>
          </a:xfrm>
          <a:prstGeom prst="rect">
            <a:avLst/>
          </a:prstGeom>
        </p:spPr>
      </p:pic>
      <p:pic>
        <p:nvPicPr>
          <p:cNvPr id="4" name="Imagen 3">
            <a:extLst>
              <a:ext uri="{FF2B5EF4-FFF2-40B4-BE49-F238E27FC236}">
                <a16:creationId xmlns:a16="http://schemas.microsoft.com/office/drawing/2014/main" id="{00F7DFB9-8E14-59A4-C99D-D81A74C23F8E}"/>
              </a:ext>
            </a:extLst>
          </p:cNvPr>
          <p:cNvPicPr>
            <a:picLocks noChangeAspect="1"/>
          </p:cNvPicPr>
          <p:nvPr/>
        </p:nvPicPr>
        <p:blipFill>
          <a:blip r:embed="rId4"/>
          <a:stretch>
            <a:fillRect/>
          </a:stretch>
        </p:blipFill>
        <p:spPr>
          <a:xfrm>
            <a:off x="8424843" y="3826924"/>
            <a:ext cx="3201586" cy="2469284"/>
          </a:xfrm>
          <a:prstGeom prst="rect">
            <a:avLst/>
          </a:prstGeom>
        </p:spPr>
      </p:pic>
      <p:sp>
        <p:nvSpPr>
          <p:cNvPr id="8" name="CuadroTexto 7">
            <a:extLst>
              <a:ext uri="{FF2B5EF4-FFF2-40B4-BE49-F238E27FC236}">
                <a16:creationId xmlns:a16="http://schemas.microsoft.com/office/drawing/2014/main" id="{FC4CE69A-ACD3-9583-1B61-DBB50079D691}"/>
              </a:ext>
            </a:extLst>
          </p:cNvPr>
          <p:cNvSpPr txBox="1"/>
          <p:nvPr/>
        </p:nvSpPr>
        <p:spPr>
          <a:xfrm>
            <a:off x="8360403" y="6242743"/>
            <a:ext cx="6096000" cy="276999"/>
          </a:xfrm>
          <a:prstGeom prst="rect">
            <a:avLst/>
          </a:prstGeom>
          <a:noFill/>
        </p:spPr>
        <p:txBody>
          <a:bodyPr wrap="square">
            <a:spAutoFit/>
          </a:bodyPr>
          <a:lstStyle/>
          <a:p>
            <a:r>
              <a:rPr lang="es-AR" sz="1200" dirty="0"/>
              <a:t>El resultado del código anterior es el siguiente:</a:t>
            </a:r>
          </a:p>
        </p:txBody>
      </p:sp>
      <p:pic>
        <p:nvPicPr>
          <p:cNvPr id="16" name="Imagen 15">
            <a:extLst>
              <a:ext uri="{FF2B5EF4-FFF2-40B4-BE49-F238E27FC236}">
                <a16:creationId xmlns:a16="http://schemas.microsoft.com/office/drawing/2014/main" id="{C6899B08-6F5B-E07C-7C46-18C2C2EDC0F9}"/>
              </a:ext>
            </a:extLst>
          </p:cNvPr>
          <p:cNvPicPr>
            <a:picLocks noChangeAspect="1"/>
          </p:cNvPicPr>
          <p:nvPr/>
        </p:nvPicPr>
        <p:blipFill>
          <a:blip r:embed="rId5"/>
          <a:stretch>
            <a:fillRect/>
          </a:stretch>
        </p:blipFill>
        <p:spPr>
          <a:xfrm>
            <a:off x="4262812" y="3920666"/>
            <a:ext cx="3795254" cy="2642034"/>
          </a:xfrm>
          <a:prstGeom prst="rect">
            <a:avLst/>
          </a:prstGeom>
        </p:spPr>
      </p:pic>
      <p:pic>
        <p:nvPicPr>
          <p:cNvPr id="6" name="Imagen 5">
            <a:extLst>
              <a:ext uri="{FF2B5EF4-FFF2-40B4-BE49-F238E27FC236}">
                <a16:creationId xmlns:a16="http://schemas.microsoft.com/office/drawing/2014/main" id="{DACA25A0-FB21-04E9-B321-D7B00675763C}"/>
              </a:ext>
            </a:extLst>
          </p:cNvPr>
          <p:cNvPicPr>
            <a:picLocks noChangeAspect="1"/>
          </p:cNvPicPr>
          <p:nvPr/>
        </p:nvPicPr>
        <p:blipFill>
          <a:blip r:embed="rId6"/>
          <a:stretch>
            <a:fillRect/>
          </a:stretch>
        </p:blipFill>
        <p:spPr>
          <a:xfrm>
            <a:off x="9449646" y="2497212"/>
            <a:ext cx="1708475" cy="915254"/>
          </a:xfrm>
          <a:prstGeom prst="rect">
            <a:avLst/>
          </a:prstGeom>
        </p:spPr>
      </p:pic>
    </p:spTree>
    <p:extLst>
      <p:ext uri="{BB962C8B-B14F-4D97-AF65-F5344CB8AC3E}">
        <p14:creationId xmlns:p14="http://schemas.microsoft.com/office/powerpoint/2010/main" val="695029261"/>
      </p:ext>
    </p:extLst>
  </p:cSld>
  <p:clrMapOvr>
    <a:masterClrMapping/>
  </p:clrMapOvr>
</p:sld>
</file>

<file path=ppt/theme/theme1.xml><?xml version="1.0" encoding="utf-8"?>
<a:theme xmlns:a="http://schemas.openxmlformats.org/drawingml/2006/main" name="Cover and End Slide Master">
  <a:themeElements>
    <a:clrScheme name="ALLPPT-6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6010</TotalTime>
  <Words>13467</Words>
  <Application>Microsoft Office PowerPoint</Application>
  <PresentationFormat>Panorámica</PresentationFormat>
  <Paragraphs>1101</Paragraphs>
  <Slides>61</Slides>
  <Notes>3</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61</vt:i4>
      </vt:variant>
    </vt:vector>
  </HeadingPairs>
  <TitlesOfParts>
    <vt:vector size="73" baseType="lpstr">
      <vt:lpstr>-apple-system</vt:lpstr>
      <vt:lpstr>Arial</vt:lpstr>
      <vt:lpstr>Calibri</vt:lpstr>
      <vt:lpstr>Consolas</vt:lpstr>
      <vt:lpstr>Google Sans</vt:lpstr>
      <vt:lpstr>inherit</vt:lpstr>
      <vt:lpstr>Lato</vt:lpstr>
      <vt:lpstr>Segoe UI Historic</vt:lpstr>
      <vt:lpstr>Source Code Pro</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jose luis oemig</cp:lastModifiedBy>
  <cp:revision>245</cp:revision>
  <dcterms:created xsi:type="dcterms:W3CDTF">2020-01-20T05:08:25Z</dcterms:created>
  <dcterms:modified xsi:type="dcterms:W3CDTF">2023-06-01T00:40:39Z</dcterms:modified>
</cp:coreProperties>
</file>